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343" r:id="rId13"/>
    <p:sldId id="344" r:id="rId14"/>
    <p:sldId id="345" r:id="rId15"/>
    <p:sldId id="346" r:id="rId16"/>
    <p:sldId id="347" r:id="rId17"/>
    <p:sldId id="348" r:id="rId18"/>
    <p:sldId id="349" r:id="rId19"/>
    <p:sldId id="350" r:id="rId20"/>
    <p:sldId id="351" r:id="rId21"/>
    <p:sldId id="352" r:id="rId22"/>
    <p:sldId id="353" r:id="rId23"/>
    <p:sldId id="354" r:id="rId24"/>
    <p:sldId id="355" r:id="rId25"/>
    <p:sldId id="356" r:id="rId26"/>
    <p:sldId id="357" r:id="rId27"/>
    <p:sldId id="358" r:id="rId28"/>
    <p:sldId id="359" r:id="rId29"/>
    <p:sldId id="360" r:id="rId30"/>
    <p:sldId id="361" r:id="rId31"/>
    <p:sldId id="362" r:id="rId32"/>
    <p:sldId id="363" r:id="rId33"/>
    <p:sldId id="364" r:id="rId34"/>
    <p:sldId id="365" r:id="rId35"/>
    <p:sldId id="366" r:id="rId36"/>
    <p:sldId id="367" r:id="rId37"/>
    <p:sldId id="368" r:id="rId38"/>
    <p:sldId id="369" r:id="rId39"/>
    <p:sldId id="370" r:id="rId40"/>
    <p:sldId id="371" r:id="rId41"/>
    <p:sldId id="372" r:id="rId42"/>
    <p:sldId id="373" r:id="rId43"/>
    <p:sldId id="374" r:id="rId44"/>
    <p:sldId id="375" r:id="rId45"/>
    <p:sldId id="376" r:id="rId46"/>
    <p:sldId id="377" r:id="rId47"/>
    <p:sldId id="378" r:id="rId48"/>
    <p:sldId id="379" r:id="rId49"/>
    <p:sldId id="380" r:id="rId50"/>
    <p:sldId id="381" r:id="rId51"/>
    <p:sldId id="383" r:id="rId52"/>
    <p:sldId id="384" r:id="rId53"/>
    <p:sldId id="385" r:id="rId54"/>
    <p:sldId id="386" r:id="rId55"/>
    <p:sldId id="387" r:id="rId56"/>
    <p:sldId id="388" r:id="rId57"/>
    <p:sldId id="389" r:id="rId58"/>
    <p:sldId id="390" r:id="rId59"/>
    <p:sldId id="391" r:id="rId60"/>
    <p:sldId id="392" r:id="rId61"/>
    <p:sldId id="393" r:id="rId62"/>
    <p:sldId id="394" r:id="rId63"/>
    <p:sldId id="395" r:id="rId64"/>
    <p:sldId id="396" r:id="rId65"/>
    <p:sldId id="397" r:id="rId66"/>
    <p:sldId id="398" r:id="rId67"/>
    <p:sldId id="399" r:id="rId68"/>
    <p:sldId id="400" r:id="rId69"/>
    <p:sldId id="401" r:id="rId70"/>
    <p:sldId id="402" r:id="rId71"/>
    <p:sldId id="403" r:id="rId72"/>
    <p:sldId id="404" r:id="rId73"/>
    <p:sldId id="267" r:id="rId74"/>
    <p:sldId id="268" r:id="rId75"/>
    <p:sldId id="269" r:id="rId76"/>
    <p:sldId id="270" r:id="rId77"/>
    <p:sldId id="271" r:id="rId78"/>
    <p:sldId id="272" r:id="rId79"/>
    <p:sldId id="273" r:id="rId80"/>
    <p:sldId id="274" r:id="rId81"/>
    <p:sldId id="275" r:id="rId82"/>
    <p:sldId id="276" r:id="rId83"/>
    <p:sldId id="277" r:id="rId84"/>
    <p:sldId id="278" r:id="rId85"/>
    <p:sldId id="279" r:id="rId86"/>
    <p:sldId id="280" r:id="rId87"/>
    <p:sldId id="281" r:id="rId88"/>
    <p:sldId id="282" r:id="rId89"/>
    <p:sldId id="283" r:id="rId90"/>
    <p:sldId id="284" r:id="rId91"/>
    <p:sldId id="285" r:id="rId92"/>
    <p:sldId id="286" r:id="rId93"/>
    <p:sldId id="287" r:id="rId94"/>
    <p:sldId id="289" r:id="rId95"/>
    <p:sldId id="288" r:id="rId96"/>
    <p:sldId id="290" r:id="rId97"/>
    <p:sldId id="291" r:id="rId98"/>
    <p:sldId id="292" r:id="rId99"/>
    <p:sldId id="293" r:id="rId100"/>
    <p:sldId id="294" r:id="rId101"/>
    <p:sldId id="295" r:id="rId102"/>
    <p:sldId id="296" r:id="rId103"/>
    <p:sldId id="297" r:id="rId104"/>
    <p:sldId id="298" r:id="rId105"/>
    <p:sldId id="299" r:id="rId106"/>
    <p:sldId id="300" r:id="rId107"/>
    <p:sldId id="302" r:id="rId108"/>
    <p:sldId id="303" r:id="rId109"/>
    <p:sldId id="304" r:id="rId110"/>
    <p:sldId id="305" r:id="rId111"/>
    <p:sldId id="306" r:id="rId112"/>
    <p:sldId id="307" r:id="rId113"/>
    <p:sldId id="308" r:id="rId114"/>
    <p:sldId id="309" r:id="rId115"/>
    <p:sldId id="310" r:id="rId116"/>
    <p:sldId id="311" r:id="rId117"/>
    <p:sldId id="312" r:id="rId118"/>
    <p:sldId id="313" r:id="rId119"/>
    <p:sldId id="314" r:id="rId120"/>
    <p:sldId id="405" r:id="rId121"/>
    <p:sldId id="315" r:id="rId122"/>
    <p:sldId id="316" r:id="rId123"/>
    <p:sldId id="317" r:id="rId124"/>
    <p:sldId id="318" r:id="rId125"/>
    <p:sldId id="319" r:id="rId126"/>
    <p:sldId id="320" r:id="rId127"/>
    <p:sldId id="321" r:id="rId128"/>
    <p:sldId id="322" r:id="rId129"/>
    <p:sldId id="323" r:id="rId130"/>
    <p:sldId id="324" r:id="rId131"/>
    <p:sldId id="325" r:id="rId132"/>
    <p:sldId id="326" r:id="rId133"/>
    <p:sldId id="327" r:id="rId134"/>
    <p:sldId id="328" r:id="rId135"/>
    <p:sldId id="329" r:id="rId136"/>
    <p:sldId id="330" r:id="rId137"/>
    <p:sldId id="331" r:id="rId138"/>
    <p:sldId id="332" r:id="rId139"/>
    <p:sldId id="333" r:id="rId140"/>
    <p:sldId id="334" r:id="rId141"/>
    <p:sldId id="335" r:id="rId142"/>
    <p:sldId id="336" r:id="rId143"/>
    <p:sldId id="337" r:id="rId144"/>
    <p:sldId id="338" r:id="rId145"/>
    <p:sldId id="339" r:id="rId146"/>
    <p:sldId id="340" r:id="rId147"/>
    <p:sldId id="341" r:id="rId148"/>
    <p:sldId id="342" r:id="rId149"/>
    <p:sldId id="406" r:id="rId150"/>
    <p:sldId id="407" r:id="rId151"/>
    <p:sldId id="408" r:id="rId152"/>
    <p:sldId id="409" r:id="rId153"/>
    <p:sldId id="410" r:id="rId154"/>
    <p:sldId id="411" r:id="rId155"/>
    <p:sldId id="422" r:id="rId156"/>
    <p:sldId id="423" r:id="rId157"/>
    <p:sldId id="424" r:id="rId158"/>
    <p:sldId id="413" r:id="rId159"/>
    <p:sldId id="414" r:id="rId160"/>
    <p:sldId id="412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301" r:id="rId169"/>
    <p:sldId id="382" r:id="rId1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" initials="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FFBDFF"/>
    <a:srgbClr val="FF99FF"/>
    <a:srgbClr val="FF93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45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theme" Target="theme/theme1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commentAuthors" Target="commentAuthor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11-16T19:12:59.458" idx="1">
    <p:pos x="3359" y="1199"/>
    <p:text/>
  </p:cm>
</p:cmLst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wmf"/><Relationship Id="rId1" Type="http://schemas.openxmlformats.org/officeDocument/2006/relationships/image" Target="../media/image12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wmf"/><Relationship Id="rId1" Type="http://schemas.openxmlformats.org/officeDocument/2006/relationships/image" Target="../media/image1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3825C-367B-40FE-9C6A-D774CB0B4AA3}" type="datetimeFigureOut">
              <a:rPr lang="en-IN" smtClean="0"/>
              <a:pPr/>
              <a:t>28-03-2022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3710FA-397E-40FB-87C0-E19C7F47CFB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260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7DF36-C005-461C-98B9-40A99C0BC7A6}" type="datetimeFigureOut">
              <a:rPr lang="en-IN" smtClean="0"/>
              <a:pPr/>
              <a:t>28-03-2022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B08F-5DC5-4765-B090-A4DF547B892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5132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7DF36-C005-461C-98B9-40A99C0BC7A6}" type="datetimeFigureOut">
              <a:rPr lang="en-IN" smtClean="0"/>
              <a:pPr/>
              <a:t>28-03-2022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B08F-5DC5-4765-B090-A4DF547B892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0477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7DF36-C005-461C-98B9-40A99C0BC7A6}" type="datetimeFigureOut">
              <a:rPr lang="en-IN" smtClean="0"/>
              <a:pPr/>
              <a:t>28-03-2022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B08F-5DC5-4765-B090-A4DF547B892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315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7DF36-C005-461C-98B9-40A99C0BC7A6}" type="datetimeFigureOut">
              <a:rPr lang="en-IN" smtClean="0"/>
              <a:pPr/>
              <a:t>28-03-2022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B08F-5DC5-4765-B090-A4DF547B892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4538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7DF36-C005-461C-98B9-40A99C0BC7A6}" type="datetimeFigureOut">
              <a:rPr lang="en-IN" smtClean="0"/>
              <a:pPr/>
              <a:t>28-03-2022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B08F-5DC5-4765-B090-A4DF547B892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195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7DF36-C005-461C-98B9-40A99C0BC7A6}" type="datetimeFigureOut">
              <a:rPr lang="en-IN" smtClean="0"/>
              <a:pPr/>
              <a:t>28-03-2022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B08F-5DC5-4765-B090-A4DF547B892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9888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7DF36-C005-461C-98B9-40A99C0BC7A6}" type="datetimeFigureOut">
              <a:rPr lang="en-IN" smtClean="0"/>
              <a:pPr/>
              <a:t>28-03-2022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B08F-5DC5-4765-B090-A4DF547B892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5468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7DF36-C005-461C-98B9-40A99C0BC7A6}" type="datetimeFigureOut">
              <a:rPr lang="en-IN" smtClean="0"/>
              <a:pPr/>
              <a:t>28-03-2022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B08F-5DC5-4765-B090-A4DF547B892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6653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7DF36-C005-461C-98B9-40A99C0BC7A6}" type="datetimeFigureOut">
              <a:rPr lang="en-IN" smtClean="0"/>
              <a:pPr/>
              <a:t>28-03-2022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B08F-5DC5-4765-B090-A4DF547B892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9654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7DF36-C005-461C-98B9-40A99C0BC7A6}" type="datetimeFigureOut">
              <a:rPr lang="en-IN" smtClean="0"/>
              <a:pPr/>
              <a:t>28-03-2022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B08F-5DC5-4765-B090-A4DF547B892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9633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7DF36-C005-461C-98B9-40A99C0BC7A6}" type="datetimeFigureOut">
              <a:rPr lang="en-IN" smtClean="0"/>
              <a:pPr/>
              <a:t>28-03-2022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B08F-5DC5-4765-B090-A4DF547B892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0167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67DF36-C005-461C-98B9-40A99C0BC7A6}" type="datetimeFigureOut">
              <a:rPr lang="en-IN" smtClean="0"/>
              <a:pPr/>
              <a:t>28-03-2022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1B08F-5DC5-4765-B090-A4DF547B892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2398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ainkart.com/article/DC-Characteristics-of-op-amp_13376/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7" Type="http://schemas.openxmlformats.org/officeDocument/2006/relationships/image" Target="../media/image13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29.wmf"/><Relationship Id="rId4" Type="http://schemas.openxmlformats.org/officeDocument/2006/relationships/oleObject" Target="../embeddings/oleObject1.bin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32.wmf"/><Relationship Id="rId4" Type="http://schemas.openxmlformats.org/officeDocument/2006/relationships/oleObject" Target="../embeddings/oleObject3.bin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7" Type="http://schemas.openxmlformats.org/officeDocument/2006/relationships/image" Target="../media/image13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34.wmf"/><Relationship Id="rId4" Type="http://schemas.openxmlformats.org/officeDocument/2006/relationships/oleObject" Target="../embeddings/oleObject4.bin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gif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gif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gif"/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pCu3HbAiWg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Best Linear Integrated Circuits Books: Learn Electronics Syste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09" y="728682"/>
            <a:ext cx="9152709" cy="613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05440" y="107921"/>
            <a:ext cx="6828664" cy="58477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15EC502 – Linear Integrated Circuits</a:t>
            </a:r>
            <a:endParaRPr lang="en-IN" sz="32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785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99592" y="335585"/>
            <a:ext cx="7848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Basic Information of Op-Amp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67744" y="1158107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Op-Amp Manufacturers</a:t>
            </a:r>
            <a:endParaRPr lang="en-IN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2235" y="2204864"/>
            <a:ext cx="875719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Fairchild				-	µA, µAF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National Semiconductor	-	LM, LH, LF, TBA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Motorola			-	MC, MFC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RCA				-	CA, CD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Texas Instruments		-	SN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sz="3200" dirty="0" err="1" smtClean="0">
                <a:latin typeface="Times New Roman" pitchFamily="18" charset="0"/>
                <a:cs typeface="Times New Roman" pitchFamily="18" charset="0"/>
              </a:rPr>
              <a:t>Signetics</a:t>
            </a: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				- 	N/S, NE/SE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Burr/Brown			-	BB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63688" y="5877272"/>
            <a:ext cx="6408712" cy="95410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Op-Amp Numbers will end up with 741 (Ex.: LM 741)</a:t>
            </a:r>
            <a:endParaRPr lang="en-IN" sz="2800" b="1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4535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4963218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DC Characteristics of Op-Amp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228" y="1052736"/>
            <a:ext cx="87991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5113" indent="-265113">
              <a:buFont typeface="Wingdings" pitchFamily="2" charset="2"/>
              <a:buChar char="v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Ideal Op-Amp draws no current from the source and independent of Temperature.</a:t>
            </a:r>
          </a:p>
          <a:p>
            <a:pPr marL="265113" indent="-265113">
              <a:buFont typeface="Wingdings" pitchFamily="2" charset="2"/>
              <a:buChar char="v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Practically, current is taken from the source into the Op-Amp inputs. </a:t>
            </a:r>
          </a:p>
          <a:p>
            <a:pPr marL="265113" indent="-265113">
              <a:buFont typeface="Wingdings" pitchFamily="2" charset="2"/>
              <a:buChar char="v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Two inputs respond differently to Current and Voltage due to Mismatch.</a:t>
            </a:r>
          </a:p>
          <a:p>
            <a:pPr marL="265113" indent="-265113">
              <a:buFont typeface="Wingdings" pitchFamily="2" charset="2"/>
              <a:buChar char="v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Real Op-Amp has dependent on temperature.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46219" y="2326889"/>
            <a:ext cx="4033412" cy="21236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Non-Ideal Characteristics are,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Input Bias Current.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Input Offset Current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Input Offset Voltage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Thermal Drift</a:t>
            </a:r>
          </a:p>
        </p:txBody>
      </p:sp>
      <p:pic>
        <p:nvPicPr>
          <p:cNvPr id="7170" name="Picture 2" descr="Operational Amplifier | Op Amp Basics and Applicati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581128"/>
            <a:ext cx="621030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34915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1. Input Bias Current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2155" y="1091578"/>
            <a:ext cx="83031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The Differential amplifier may be FET or BJT based device.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In Ideal op-amp, we assume no current is drawn by the inputs.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In Practical due to mismatch of components current drawn in both the terminals.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They are named as I</a:t>
            </a:r>
            <a:r>
              <a:rPr lang="en-IN" sz="2400" baseline="-25000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IN" sz="2400" baseline="30000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and I</a:t>
            </a:r>
            <a:r>
              <a:rPr lang="en-IN" sz="2400" baseline="-25000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IN" sz="2400" baseline="30000" dirty="0" smtClean="0">
                <a:latin typeface="Times New Roman" pitchFamily="18" charset="0"/>
                <a:cs typeface="Times New Roman" pitchFamily="18" charset="0"/>
              </a:rPr>
              <a:t>-  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en-I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IN" sz="24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I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= (I</a:t>
            </a:r>
            <a:r>
              <a:rPr lang="en-IN" sz="24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IN" sz="2400" baseline="30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I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I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IN" sz="24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IN" sz="2400" baseline="30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 / 2</a:t>
            </a:r>
            <a:endParaRPr lang="en-IN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http://img.brainkart.com/extra/4Zq92DL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62"/>
          <a:stretch/>
        </p:blipFill>
        <p:spPr bwMode="auto">
          <a:xfrm>
            <a:off x="322221" y="3429000"/>
            <a:ext cx="8613108" cy="319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71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34915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1. Input Bias Current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63688" y="1772816"/>
            <a:ext cx="5106719" cy="15696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Ex.: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	if I</a:t>
            </a:r>
            <a:r>
              <a:rPr lang="en-IN" sz="2400" baseline="-25000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= 500nA, V</a:t>
            </a:r>
            <a:r>
              <a:rPr lang="en-IN" sz="2400" baseline="-250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= 0, then V</a:t>
            </a:r>
            <a:r>
              <a:rPr lang="en-IN" sz="24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is,</a:t>
            </a:r>
          </a:p>
          <a:p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IN" sz="2400" baseline="-25000" dirty="0" smtClean="0">
                <a:latin typeface="Times New Roman" pitchFamily="18" charset="0"/>
                <a:cs typeface="Times New Roman" pitchFamily="18" charset="0"/>
              </a:rPr>
              <a:t>0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= (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IN" sz="2400" baseline="-25000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IN" sz="2400" baseline="30000" dirty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sz="2400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sz="2400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= 100M</a:t>
            </a:r>
            <a:r>
              <a:rPr lang="el-GR" sz="2400" dirty="0" smtClean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then,</a:t>
            </a:r>
          </a:p>
          <a:p>
            <a:r>
              <a:rPr lang="en-IN" sz="24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IN" sz="2400" b="1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	V</a:t>
            </a:r>
            <a:r>
              <a:rPr lang="en-IN" sz="2400" b="1" baseline="-25000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IN" sz="2400" b="1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 = 500mV</a:t>
            </a:r>
            <a:endParaRPr lang="en-IN" sz="2400" b="1" dirty="0">
              <a:solidFill>
                <a:srgbClr val="00B0F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8356" y="1052736"/>
            <a:ext cx="5497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IN" sz="2000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For BJT this I</a:t>
            </a:r>
            <a:r>
              <a:rPr lang="en-IN" sz="2000" baseline="-25000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IN" sz="2000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is 500nA and for FET </a:t>
            </a:r>
            <a:r>
              <a:rPr lang="en-IN" sz="2000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IN" sz="2000" baseline="-25000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IN" sz="2000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is </a:t>
            </a:r>
            <a:r>
              <a:rPr lang="en-IN" sz="2000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50pA</a:t>
            </a:r>
            <a:endParaRPr lang="en-IN" sz="2000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574623" y="3933056"/>
            <a:ext cx="8317857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>
                <a:tab pos="285750" algn="l"/>
              </a:tabLst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The output is driven to 500mV with zero input, because of the bias currents.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04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img.brainkart.com/extra/HvY395V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96752"/>
            <a:ext cx="7617436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47664" y="332656"/>
            <a:ext cx="54087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1. Input Bias Current (with </a:t>
            </a:r>
            <a:r>
              <a:rPr lang="en-US" sz="2800" b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800" b="1" baseline="-25000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comp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03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54087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1. Input Bias Current (with </a:t>
            </a:r>
            <a:r>
              <a:rPr lang="en-US" sz="2800" b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800" b="1" baseline="-25000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comp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780" y="1093851"/>
            <a:ext cx="1261884" cy="4616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Analysis</a:t>
            </a:r>
            <a:endParaRPr lang="en-IN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9552" y="2060848"/>
            <a:ext cx="72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Current I</a:t>
            </a:r>
            <a:r>
              <a:rPr lang="en-US" baseline="-250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baseline="300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flowing through the compensating resistor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baseline="-25000" dirty="0" err="1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comp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, then by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KVL, </a:t>
            </a:r>
            <a:endParaRPr lang="en-US" dirty="0">
              <a:solidFill>
                <a:schemeClr val="accent2">
                  <a:lumMod val="75000"/>
                </a:schemeClr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411760" y="2575937"/>
            <a:ext cx="4039404" cy="1200329"/>
          </a:xfrm>
          <a:prstGeom prst="rect">
            <a:avLst/>
          </a:prstGeom>
          <a:ln/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tabLst>
                <a:tab pos="285750" algn="l"/>
              </a:tabLst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-V</a:t>
            </a:r>
            <a:r>
              <a:rPr kumimoji="0" lang="en-US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+0+V</a:t>
            </a:r>
            <a:r>
              <a:rPr kumimoji="0" lang="en-US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-V</a:t>
            </a:r>
            <a:r>
              <a:rPr kumimoji="0" lang="en-US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= 0 (or)</a:t>
            </a:r>
            <a:r>
              <a:rPr lang="en-US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——&gt;(1)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5750" algn="l"/>
              </a:tabLst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</a:t>
            </a:r>
            <a:r>
              <a:rPr kumimoji="0" lang="en-US" b="1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= V</a:t>
            </a:r>
            <a:r>
              <a:rPr kumimoji="0" lang="en-US" b="1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– V</a:t>
            </a:r>
            <a:r>
              <a:rPr kumimoji="0" lang="en-US" b="1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	——&gt;(2)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5610" y="4004398"/>
            <a:ext cx="76267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By selecting proper value of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baseline="-25000" dirty="0" err="1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comp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, V</a:t>
            </a:r>
            <a:r>
              <a:rPr lang="en-US" baseline="-250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can be cancelled with V</a:t>
            </a:r>
            <a:r>
              <a:rPr lang="en-US" baseline="-250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and the V</a:t>
            </a:r>
            <a:r>
              <a:rPr lang="en-US" baseline="-250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= 0. The value of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baseline="-25000" dirty="0" err="1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comp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is derived</a:t>
            </a:r>
            <a:endParaRPr lang="en-IN" dirty="0">
              <a:solidFill>
                <a:schemeClr val="accent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547664" y="4665039"/>
            <a:ext cx="4464496" cy="1200329"/>
          </a:xfrm>
          <a:prstGeom prst="rect">
            <a:avLst/>
          </a:prstGeom>
          <a:ln/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tabLst>
                <a:tab pos="285750" algn="l"/>
              </a:tabLst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</a:t>
            </a:r>
            <a:r>
              <a:rPr kumimoji="0" lang="en-US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 =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</a:t>
            </a:r>
            <a:r>
              <a:rPr kumimoji="0" lang="en-US" b="0" i="0" u="none" strike="noStrike" cap="none" normalizeH="0" baseline="-25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</a:t>
            </a:r>
            <a:r>
              <a:rPr kumimoji="0" lang="en-US" b="0" i="0" u="none" strike="noStrike" cap="none" normalizeH="0" baseline="30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+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</a:t>
            </a:r>
            <a:r>
              <a:rPr kumimoji="0" lang="en-US" b="0" i="0" u="none" strike="noStrike" cap="none" normalizeH="0" baseline="-30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comp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                 	</a:t>
            </a:r>
            <a:r>
              <a:rPr lang="en-US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——&gt;(3)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5750" algn="l"/>
              </a:tabLst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I</a:t>
            </a:r>
            <a:r>
              <a:rPr kumimoji="0" lang="en-US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</a:t>
            </a:r>
            <a:r>
              <a:rPr kumimoji="0" lang="en-US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+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= V</a:t>
            </a:r>
            <a:r>
              <a:rPr kumimoji="0" lang="en-US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/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</a:t>
            </a:r>
            <a:r>
              <a:rPr kumimoji="0" lang="en-US" b="0" i="0" u="none" strike="noStrike" cap="none" normalizeH="0" baseline="-30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comp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 		——&gt;(4)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29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54087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1. Input Bias Current (with </a:t>
            </a:r>
            <a:r>
              <a:rPr lang="en-US" sz="2800" b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800" b="1" baseline="-25000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comp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6191" y="1351608"/>
            <a:ext cx="76328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The node 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‘a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‘ is at voltage (-V</a:t>
            </a:r>
            <a:r>
              <a:rPr lang="en-US" sz="2000" baseline="-250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). Because the voltage at the non-inverting input terminal is (-V</a:t>
            </a:r>
            <a:r>
              <a:rPr lang="en-US" sz="2000" baseline="-250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). So with Vi = 0 </a:t>
            </a:r>
            <a:endParaRPr lang="en-IN" sz="2000" dirty="0">
              <a:solidFill>
                <a:schemeClr val="accent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480518" y="2165475"/>
            <a:ext cx="2664296" cy="707886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5750" algn="l"/>
              </a:tabLst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</a:t>
            </a:r>
            <a:r>
              <a:rPr kumimoji="0" lang="en-US" sz="2000" b="0" i="0" u="none" strike="noStrike" cap="none" normalizeH="0" baseline="-3000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= V</a:t>
            </a:r>
            <a:r>
              <a:rPr kumimoji="0" lang="en-US" sz="2000" b="0" i="0" u="none" strike="noStrike" cap="none" normalizeH="0" baseline="-3000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/R</a:t>
            </a:r>
            <a:r>
              <a:rPr kumimoji="0" lang="en-US" sz="2000" b="0" i="0" u="none" strike="noStrike" cap="none" normalizeH="0" baseline="-3000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——&gt;(5) 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5750" algn="l"/>
              </a:tabLst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</a:t>
            </a:r>
            <a:r>
              <a:rPr kumimoji="0" lang="en-US" sz="2000" b="0" i="0" u="none" strike="noStrike" cap="none" normalizeH="0" baseline="-3000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= V</a:t>
            </a:r>
            <a:r>
              <a:rPr kumimoji="0" lang="en-US" sz="2000" b="0" i="0" u="none" strike="noStrike" cap="none" normalizeH="0" baseline="-3000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/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</a:t>
            </a:r>
            <a:r>
              <a:rPr kumimoji="0" lang="en-US" sz="2000" b="0" i="0" u="none" strike="noStrike" cap="none" normalizeH="0" baseline="-3000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f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——&gt;(6)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6190" y="3081154"/>
            <a:ext cx="80402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For compensation, Vo should equal to zero (V</a:t>
            </a:r>
            <a:r>
              <a:rPr lang="en-US" sz="2000" baseline="-25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2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= 0, V</a:t>
            </a:r>
            <a:r>
              <a:rPr lang="en-US" sz="2000" baseline="-25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= 0). i.e. from equation </a:t>
            </a:r>
            <a:r>
              <a:rPr lang="en-US" sz="20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(2) </a:t>
            </a:r>
            <a:r>
              <a:rPr lang="en-US" sz="2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000" baseline="-25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= V</a:t>
            </a:r>
            <a:r>
              <a:rPr lang="en-US" sz="2000" baseline="-25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. So </a:t>
            </a:r>
            <a:r>
              <a:rPr lang="en-US" sz="20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that from (6)</a:t>
            </a:r>
            <a:endParaRPr lang="en-IN" sz="20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90820" y="3827665"/>
            <a:ext cx="2212657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IN" sz="2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IN" sz="2000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IN" sz="2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= V</a:t>
            </a:r>
            <a:r>
              <a:rPr lang="en-IN" sz="2000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IN" sz="2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IN" sz="20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sz="2000" baseline="-250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IN" sz="2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——&gt;(7)</a:t>
            </a: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76190" y="4437112"/>
            <a:ext cx="886780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5750" algn="l"/>
              </a:tabLst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KCL at node ‘a‘ gives, 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85750" algn="l"/>
              </a:tabLst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		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</a:t>
            </a:r>
            <a:r>
              <a:rPr kumimoji="0" lang="en-US" sz="2000" b="1" i="0" u="none" strike="noStrike" cap="none" normalizeH="0" baseline="-3000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</a:t>
            </a:r>
            <a:r>
              <a:rPr kumimoji="0" lang="en-US" sz="2000" b="1" i="0" u="none" strike="noStrike" cap="none" normalizeH="0" baseline="3000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 I</a:t>
            </a:r>
            <a:r>
              <a:rPr kumimoji="0" lang="en-US" sz="2000" b="1" i="0" u="none" strike="noStrike" cap="none" normalizeH="0" baseline="-3000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+ I</a:t>
            </a:r>
            <a:r>
              <a:rPr kumimoji="0" lang="en-US" sz="2000" b="1" i="0" u="none" strike="noStrike" cap="none" normalizeH="0" baseline="-3000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r>
              <a:rPr kumimoji="0" lang="en-US" sz="2000" b="0" i="0" u="none" strike="noStrike" cap="none" normalizeH="0" baseline="-3000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</a:t>
            </a:r>
            <a:r>
              <a:rPr kumimoji="0" lang="en-US" sz="20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add </a:t>
            </a:r>
            <a:r>
              <a:rPr kumimoji="0" lang="en-US" sz="20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eqn</a:t>
            </a:r>
            <a:r>
              <a:rPr lang="en-US" sz="20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 (5) and (7), we get, 	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85750" algn="l"/>
              </a:tabLst>
            </a:pPr>
            <a:r>
              <a:rPr lang="en-US" sz="2000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</a:t>
            </a:r>
            <a:r>
              <a:rPr lang="en-US" sz="20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	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</a:t>
            </a:r>
            <a:r>
              <a:rPr lang="en-US" sz="2000" b="1" baseline="-30000" dirty="0" smtClean="0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</a:t>
            </a:r>
            <a:r>
              <a:rPr lang="en-US" sz="2000" b="1" baseline="30000" dirty="0" smtClean="0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</a:t>
            </a:r>
            <a:r>
              <a:rPr lang="en-US" sz="2000" b="1" dirty="0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 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</a:t>
            </a:r>
            <a:r>
              <a:rPr lang="en-US" sz="2000" b="1" baseline="-25000" dirty="0" smtClean="0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((R</a:t>
            </a:r>
            <a:r>
              <a:rPr lang="en-US" sz="2000" b="1" baseline="-30000" dirty="0" smtClean="0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+ </a:t>
            </a:r>
            <a:r>
              <a:rPr lang="en-IN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sz="2000" b="1" baseline="-25000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)/</a:t>
            </a:r>
            <a:r>
              <a:rPr lang="en-IN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sz="2000" b="1" baseline="-25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IN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sz="2000" b="1" baseline="-25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IN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0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——&gt;(8)</a:t>
            </a:r>
            <a:endParaRPr kumimoji="0" lang="en-US" sz="20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80886" y="5661248"/>
            <a:ext cx="5232523" cy="83099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Assume I</a:t>
            </a:r>
            <a:r>
              <a:rPr lang="en-IN" sz="2000" baseline="-25000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IN" sz="2000" baseline="30000" dirty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= I</a:t>
            </a:r>
            <a:r>
              <a:rPr lang="en-IN" sz="2000" baseline="-25000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IN" sz="2000" baseline="30000" dirty="0" smtClean="0">
                <a:latin typeface="Times New Roman" pitchFamily="18" charset="0"/>
                <a:cs typeface="Times New Roman" pitchFamily="18" charset="0"/>
              </a:rPr>
              <a:t>+	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then from (4) &amp; (8),</a:t>
            </a:r>
          </a:p>
          <a:p>
            <a:r>
              <a:rPr lang="en-IN" sz="2800" b="1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sz="2800" b="1" baseline="-250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comp</a:t>
            </a:r>
            <a:r>
              <a:rPr lang="en-IN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((R</a:t>
            </a:r>
            <a:r>
              <a:rPr lang="en-US" sz="2800" b="1" baseline="-30000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+ </a:t>
            </a:r>
            <a:r>
              <a:rPr lang="en-IN" sz="2800" b="1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sz="2800" b="1" baseline="-250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)/</a:t>
            </a:r>
            <a:r>
              <a:rPr lang="en-IN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sz="2800" b="1" baseline="-250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IN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sz="2800" b="1" baseline="-250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IN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IN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= R</a:t>
            </a:r>
            <a:r>
              <a:rPr lang="en-IN" sz="2800" b="1" baseline="-250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IN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|| </a:t>
            </a:r>
            <a:r>
              <a:rPr lang="en-IN" sz="2800" b="1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sz="2800" b="1" baseline="-250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endParaRPr lang="en-IN" sz="2000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2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54087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1. Input Bias Current (with </a:t>
            </a:r>
            <a:r>
              <a:rPr lang="en-US" sz="2800" b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800" b="1" baseline="-25000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comp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780" y="1093851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Analysis</a:t>
            </a:r>
            <a:endParaRPr lang="en-IN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 descr="Reason behind choosing the compensating resistor for input bias ...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77"/>
          <a:stretch/>
        </p:blipFill>
        <p:spPr bwMode="auto">
          <a:xfrm>
            <a:off x="2236679" y="1844824"/>
            <a:ext cx="4719773" cy="34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380886" y="5661248"/>
            <a:ext cx="5232523" cy="5232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IN" sz="2800" b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sz="2800" b="1" baseline="-25000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comp</a:t>
            </a:r>
            <a:r>
              <a:rPr lang="en-IN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((R</a:t>
            </a:r>
            <a:r>
              <a:rPr lang="en-US" sz="2800" b="1" baseline="-30000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+ </a:t>
            </a:r>
            <a:r>
              <a:rPr lang="en-IN" sz="2800" b="1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sz="2800" b="1" baseline="-250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)/</a:t>
            </a:r>
            <a:r>
              <a:rPr lang="en-IN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sz="2800" b="1" baseline="-250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IN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sz="2800" b="1" baseline="-250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IN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IN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= R</a:t>
            </a:r>
            <a:r>
              <a:rPr lang="en-IN" sz="2800" b="1" baseline="-250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IN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|| </a:t>
            </a:r>
            <a:r>
              <a:rPr lang="en-IN" sz="2800" b="1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sz="2800" b="1" baseline="-250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endParaRPr lang="en-IN" sz="2000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68511" y="6473035"/>
            <a:ext cx="750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Ref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.: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  <a:hlinkClick r:id="rId3"/>
              </a:rPr>
              <a:t>http</a:t>
            </a:r>
            <a:r>
              <a:rPr lang="en-IN" dirty="0">
                <a:latin typeface="Times New Roman" pitchFamily="18" charset="0"/>
                <a:cs typeface="Times New Roman" pitchFamily="18" charset="0"/>
                <a:hlinkClick r:id="rId3"/>
              </a:rPr>
              <a:t>://www.brainkart.com/article/DC-Characteristics-of-op-amp_13376</a:t>
            </a:r>
            <a:r>
              <a:rPr lang="en-IN" dirty="0" smtClean="0">
                <a:latin typeface="Times New Roman" pitchFamily="18" charset="0"/>
                <a:cs typeface="Times New Roman" pitchFamily="18" charset="0"/>
                <a:hlinkClick r:id="rId3"/>
              </a:rPr>
              <a:t>/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33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37721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2. Input Offset Current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95536" y="1526885"/>
            <a:ext cx="828518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>
                <a:tab pos="285750" algn="l"/>
                <a:tab pos="457200" algn="l"/>
              </a:tabLst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Bias current compensation will work if both bias currents I</a:t>
            </a:r>
            <a:r>
              <a:rPr kumimoji="0" lang="en-US" sz="20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</a:t>
            </a:r>
            <a:r>
              <a:rPr kumimoji="0" lang="en-US" sz="2000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+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and I</a:t>
            </a:r>
            <a:r>
              <a:rPr kumimoji="0" lang="en-US" sz="20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</a:t>
            </a:r>
            <a:r>
              <a:rPr kumimoji="0" lang="en-US" sz="2000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are equal.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95536" y="2234771"/>
            <a:ext cx="835719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>
                <a:tab pos="285750" algn="l"/>
              </a:tabLst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Since the input transistor cannot be made identical. There will always be some small difference between I</a:t>
            </a:r>
            <a:r>
              <a:rPr kumimoji="0" lang="en-US" sz="20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</a:t>
            </a:r>
            <a:r>
              <a:rPr kumimoji="0" lang="en-US" sz="2000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+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and I</a:t>
            </a:r>
            <a:r>
              <a:rPr kumimoji="0" lang="en-US" sz="20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</a:t>
            </a:r>
            <a:r>
              <a:rPr kumimoji="0" lang="en-US" sz="2000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 This difference is called the offset current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.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55776" y="3250434"/>
            <a:ext cx="2545630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2800" b="1" dirty="0">
                <a:latin typeface="Times New Roman" pitchFamily="18" charset="0"/>
                <a:cs typeface="Times New Roman" pitchFamily="18" charset="0"/>
              </a:rPr>
              <a:t>|</a:t>
            </a:r>
            <a:r>
              <a:rPr lang="en-IN" sz="2800" b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IN" sz="2800" b="1" baseline="-25000" dirty="0" err="1">
                <a:latin typeface="Times New Roman" pitchFamily="18" charset="0"/>
                <a:cs typeface="Times New Roman" pitchFamily="18" charset="0"/>
              </a:rPr>
              <a:t>os</a:t>
            </a:r>
            <a:r>
              <a:rPr lang="en-IN" sz="2800" b="1" dirty="0">
                <a:latin typeface="Times New Roman" pitchFamily="18" charset="0"/>
                <a:cs typeface="Times New Roman" pitchFamily="18" charset="0"/>
              </a:rPr>
              <a:t>| = I</a:t>
            </a:r>
            <a:r>
              <a:rPr lang="en-IN" sz="2800" b="1" baseline="-25000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IN" sz="2800" b="1" baseline="3000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IN" sz="2800" b="1" dirty="0">
                <a:latin typeface="Times New Roman" pitchFamily="18" charset="0"/>
                <a:cs typeface="Times New Roman" pitchFamily="18" charset="0"/>
              </a:rPr>
              <a:t> -I</a:t>
            </a:r>
            <a:r>
              <a:rPr lang="en-IN" sz="2800" b="1" baseline="-25000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IN" sz="2800" b="1" baseline="30000" dirty="0">
                <a:latin typeface="Times New Roman" pitchFamily="18" charset="0"/>
                <a:cs typeface="Times New Roman" pitchFamily="18" charset="0"/>
              </a:rPr>
              <a:t>-</a:t>
            </a:r>
            <a:endParaRPr lang="en-IN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76262" y="4525103"/>
            <a:ext cx="7728185" cy="101566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Offset current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baseline="-25000" dirty="0" err="1">
                <a:latin typeface="Times New Roman" pitchFamily="18" charset="0"/>
                <a:cs typeface="Times New Roman" pitchFamily="18" charset="0"/>
              </a:rPr>
              <a:t>os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for BJT op-amp is 200nA and for FET op-amp is 10pA.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Even with bias current compensation, offset current will produce an output voltage when V</a:t>
            </a:r>
            <a:r>
              <a:rPr lang="en-US" sz="2000" b="1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= 0.</a:t>
            </a:r>
            <a:endParaRPr lang="en-IN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05866" y="3244334"/>
            <a:ext cx="11400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——&gt;(1)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71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47664" y="332656"/>
            <a:ext cx="37721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2. Input Offset Current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547664" y="1423229"/>
            <a:ext cx="4464496" cy="1323439"/>
          </a:xfrm>
          <a:prstGeom prst="rect">
            <a:avLst/>
          </a:prstGeom>
          <a:ln/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tabLst>
                <a:tab pos="285750" algn="l"/>
              </a:tabLst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</a:t>
            </a:r>
            <a:r>
              <a:rPr kumimoji="0" lang="en-US" sz="2000" b="1" i="0" u="none" strike="noStrike" cap="none" normalizeH="0" baseline="-3000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 =</a:t>
            </a:r>
            <a:r>
              <a:rPr kumimoji="0" lang="en-US" sz="2000" b="1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</a:t>
            </a:r>
            <a:r>
              <a:rPr kumimoji="0" lang="en-US" sz="2000" b="1" i="0" u="none" strike="noStrike" cap="none" normalizeH="0" baseline="-2500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</a:t>
            </a:r>
            <a:r>
              <a:rPr kumimoji="0" lang="en-US" sz="2000" b="1" i="0" u="none" strike="noStrike" cap="none" normalizeH="0" baseline="3000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+</a:t>
            </a:r>
            <a:r>
              <a:rPr kumimoji="0" lang="en-US" sz="2000" b="1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</a:t>
            </a:r>
            <a:r>
              <a:rPr kumimoji="0" lang="en-US" sz="2000" b="1" i="0" u="none" strike="noStrike" cap="none" normalizeH="0" baseline="-3000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comp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 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               	</a:t>
            </a:r>
            <a:r>
              <a:rPr lang="en-US" sz="2000" dirty="0" smtClean="0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——&gt;(2)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tabLst>
                <a:tab pos="285750" algn="l"/>
              </a:tabLst>
            </a:pPr>
            <a:r>
              <a:rPr lang="en-US" sz="2000" b="1" dirty="0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</a:t>
            </a:r>
            <a:r>
              <a:rPr lang="en-US" sz="2000" b="1" baseline="-30000" dirty="0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r>
              <a:rPr lang="en-US" sz="2000" b="1" dirty="0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= 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</a:t>
            </a:r>
            <a:r>
              <a:rPr lang="en-US" sz="2000" b="1" baseline="-30000" dirty="0" smtClean="0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/R</a:t>
            </a:r>
            <a:r>
              <a:rPr lang="en-US" sz="2000" b="1" baseline="-30000" dirty="0" smtClean="0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r>
              <a:rPr lang="en-US" sz="2000" baseline="-30000" dirty="0" smtClean="0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	</a:t>
            </a:r>
            <a:r>
              <a:rPr lang="en-US" sz="2000" dirty="0" smtClean="0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——&gt;(</a:t>
            </a:r>
            <a:r>
              <a:rPr lang="en-US" sz="2000" dirty="0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3</a:t>
            </a:r>
            <a:r>
              <a:rPr lang="en-US" sz="2000" dirty="0" smtClean="0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 </a:t>
            </a:r>
            <a:endParaRPr lang="en-US" sz="20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71600" y="2924944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  <a:tabLst>
                <a:tab pos="285750" algn="l"/>
              </a:tabLst>
            </a:pPr>
            <a:r>
              <a:rPr lang="en-US" sz="2000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KCL at node ‘a‘ gives, 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85750" algn="l"/>
              </a:tabLst>
            </a:pPr>
            <a:r>
              <a:rPr lang="en-US" sz="2000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		</a:t>
            </a:r>
            <a:r>
              <a:rPr lang="en-US" sz="2000" b="1" dirty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</a:t>
            </a:r>
            <a:r>
              <a:rPr lang="en-US" sz="2000" b="1" baseline="-30000" dirty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</a:t>
            </a:r>
            <a:r>
              <a:rPr lang="en-US" sz="2000" b="1" baseline="30000" dirty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</a:t>
            </a:r>
            <a:r>
              <a:rPr lang="en-US" sz="2000" b="1" dirty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 I</a:t>
            </a:r>
            <a:r>
              <a:rPr lang="en-US" sz="2000" b="1" baseline="-30000" dirty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lang="en-US" sz="2000" b="1" dirty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+ I</a:t>
            </a:r>
            <a:r>
              <a:rPr lang="en-US" sz="2000" b="1" baseline="-30000" dirty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 </a:t>
            </a:r>
            <a:endParaRPr lang="en-IN" sz="2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91552" y="3244334"/>
            <a:ext cx="12682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——&gt;(4) 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19046" y="3789040"/>
            <a:ext cx="15039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</a:t>
            </a:r>
            <a:r>
              <a:rPr lang="en-US" sz="2000" b="1" baseline="-30000" dirty="0" smtClean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lang="en-US" sz="2000" b="1" dirty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 (I</a:t>
            </a:r>
            <a:r>
              <a:rPr lang="en-US" sz="2000" b="1" baseline="-30000" dirty="0" smtClean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</a:t>
            </a:r>
            <a:r>
              <a:rPr lang="en-US" sz="2000" b="1" baseline="30000" dirty="0" smtClean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 </a:t>
            </a:r>
            <a:r>
              <a:rPr lang="en-US" sz="2000" b="1" dirty="0" smtClean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 I</a:t>
            </a:r>
            <a:r>
              <a:rPr lang="en-US" sz="2000" b="1" baseline="-30000" dirty="0" smtClean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 </a:t>
            </a:r>
            <a:r>
              <a:rPr lang="en-US" sz="2000" b="1" dirty="0" smtClean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4253066" y="3789040"/>
            <a:ext cx="12682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——&gt;(5) 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3568" y="4581128"/>
            <a:ext cx="57246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In (5), use (2) and (3) we get,</a:t>
            </a:r>
          </a:p>
          <a:p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000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</a:t>
            </a:r>
            <a:r>
              <a:rPr lang="en-US" sz="2400" b="1" baseline="-300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= (I</a:t>
            </a:r>
            <a:r>
              <a:rPr lang="en-US" sz="2400" b="1" baseline="-300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</a:t>
            </a:r>
            <a:r>
              <a:rPr lang="en-US" sz="2400" b="1" baseline="300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(</a:t>
            </a:r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</a:t>
            </a:r>
            <a:r>
              <a:rPr lang="en-US" sz="2400" b="1" baseline="-250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</a:t>
            </a:r>
            <a:r>
              <a:rPr lang="en-US" sz="2400" b="1" baseline="300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+</a:t>
            </a:r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</a:t>
            </a:r>
            <a:r>
              <a:rPr lang="en-US" sz="2400" b="1" baseline="-300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comp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/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</a:t>
            </a:r>
            <a:r>
              <a:rPr lang="en-US" sz="2400" b="1" baseline="-300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))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——&gt;(6) 	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61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39288" y="1410591"/>
            <a:ext cx="4796506" cy="317009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lvl="0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tabLst>
                <a:tab pos="285750" algn="l"/>
              </a:tabLst>
            </a:pPr>
            <a:r>
              <a:rPr lang="en-US" dirty="0">
                <a:solidFill>
                  <a:schemeClr val="accent2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</a:t>
            </a:r>
            <a:r>
              <a:rPr lang="en-US" baseline="-30000" dirty="0">
                <a:solidFill>
                  <a:schemeClr val="accent2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</a:t>
            </a:r>
            <a:r>
              <a:rPr lang="en-US" dirty="0">
                <a:solidFill>
                  <a:schemeClr val="accent2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= V</a:t>
            </a:r>
            <a:r>
              <a:rPr lang="en-US" baseline="-30000" dirty="0">
                <a:solidFill>
                  <a:schemeClr val="accent2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lang="en-US" dirty="0">
                <a:solidFill>
                  <a:schemeClr val="accent2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– V</a:t>
            </a:r>
            <a:r>
              <a:rPr lang="en-US" baseline="-30000" dirty="0">
                <a:solidFill>
                  <a:schemeClr val="accent2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r>
              <a:rPr lang="en-US" dirty="0">
                <a:solidFill>
                  <a:schemeClr val="accent2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</a:t>
            </a:r>
            <a:r>
              <a:rPr lang="en-US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</a:t>
            </a:r>
            <a:r>
              <a:rPr lang="en-US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——&gt;(7)</a:t>
            </a:r>
            <a:endParaRPr lang="en-US" dirty="0"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lvl="0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tabLst>
                <a:tab pos="285750" algn="l"/>
              </a:tabLst>
            </a:pPr>
            <a:r>
              <a:rPr lang="en-US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</a:t>
            </a:r>
            <a:r>
              <a:rPr lang="en-US" baseline="-30000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</a:t>
            </a:r>
            <a:r>
              <a:rPr lang="en-US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</a:t>
            </a:r>
            <a:r>
              <a:rPr lang="en-US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</a:t>
            </a:r>
            <a:r>
              <a:rPr lang="en-US" baseline="-30000" dirty="0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lang="en-IN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baseline="-250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– </a:t>
            </a:r>
            <a:r>
              <a:rPr lang="en-US" dirty="0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</a:t>
            </a:r>
            <a:r>
              <a:rPr lang="en-US" baseline="-30000" dirty="0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= I</a:t>
            </a:r>
            <a:r>
              <a:rPr lang="en-US" baseline="-30000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lang="en-IN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baseline="-250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– </a:t>
            </a:r>
            <a:r>
              <a:rPr lang="en-US" dirty="0" err="1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</a:t>
            </a:r>
            <a:r>
              <a:rPr lang="en-US" baseline="-25000" dirty="0" err="1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</a:t>
            </a:r>
            <a:r>
              <a:rPr lang="en-US" baseline="30000" dirty="0" err="1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+</a:t>
            </a:r>
            <a:r>
              <a:rPr lang="en-US" dirty="0" err="1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</a:t>
            </a:r>
            <a:r>
              <a:rPr lang="en-US" baseline="-30000" dirty="0" err="1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comp</a:t>
            </a:r>
            <a:r>
              <a:rPr lang="en-US" baseline="-300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</a:t>
            </a:r>
            <a:r>
              <a:rPr lang="en-US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——&gt;(8)</a:t>
            </a:r>
          </a:p>
          <a:p>
            <a:pPr lvl="0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tabLst>
                <a:tab pos="285750" algn="l"/>
              </a:tabLst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Sub. (6) in </a:t>
            </a:r>
            <a:r>
              <a:rPr lang="en-US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(</a:t>
            </a:r>
            <a:r>
              <a:rPr lang="en-US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8</a:t>
            </a:r>
            <a:r>
              <a:rPr lang="en-US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 and simplifying we get, </a:t>
            </a:r>
          </a:p>
          <a:p>
            <a:pPr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tabLst>
                <a:tab pos="285750" algn="l"/>
              </a:tabLst>
            </a:pPr>
            <a:r>
              <a:rPr lang="en-US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	</a:t>
            </a:r>
            <a:r>
              <a:rPr lang="en-US" b="1" dirty="0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</a:t>
            </a:r>
            <a:r>
              <a:rPr lang="en-US" b="1" baseline="-30000" dirty="0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</a:t>
            </a:r>
            <a:r>
              <a:rPr lang="en-US" b="1" dirty="0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=</a:t>
            </a:r>
            <a:r>
              <a:rPr lang="en-IN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b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b="1" baseline="-25000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IN" b="1" baseline="-250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IN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b="1" dirty="0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</a:t>
            </a:r>
            <a:r>
              <a:rPr lang="en-US" b="1" baseline="-30000" dirty="0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</a:t>
            </a:r>
            <a:r>
              <a:rPr lang="en-US" b="1" baseline="30000" dirty="0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 </a:t>
            </a:r>
            <a:r>
              <a:rPr lang="en-US" b="1" dirty="0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– </a:t>
            </a:r>
            <a:r>
              <a:rPr lang="en-US" b="1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</a:t>
            </a:r>
            <a:r>
              <a:rPr lang="en-US" b="1" baseline="-25000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</a:t>
            </a:r>
            <a:r>
              <a:rPr lang="en-US" b="1" baseline="30000" dirty="0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+</a:t>
            </a:r>
            <a:r>
              <a:rPr lang="en-US" b="1" dirty="0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</a:t>
            </a:r>
            <a:r>
              <a:rPr lang="en-US" b="1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	——&gt;(9)</a:t>
            </a:r>
          </a:p>
          <a:p>
            <a:pPr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tabLst>
                <a:tab pos="285750" algn="l"/>
              </a:tabLst>
            </a:pPr>
            <a:r>
              <a:rPr lang="en-US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</a:t>
            </a:r>
            <a:r>
              <a:rPr lang="en-US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</a:t>
            </a:r>
            <a:r>
              <a:rPr lang="en-US" sz="2000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</a:t>
            </a:r>
            <a:r>
              <a:rPr lang="en-US" sz="2800" b="1" baseline="-30000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</a:t>
            </a:r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=</a:t>
            </a:r>
            <a:r>
              <a:rPr lang="en-IN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800" b="1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sz="2800" b="1" baseline="-250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IN" sz="2800" b="1" baseline="-250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IN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800" b="1" dirty="0" err="1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</a:t>
            </a:r>
            <a:r>
              <a:rPr lang="en-US" sz="2800" b="1" baseline="-30000" dirty="0" err="1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os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</a:t>
            </a:r>
            <a:endParaRPr lang="en-US" sz="2800" b="1" dirty="0">
              <a:solidFill>
                <a:srgbClr val="00B050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47664" y="332656"/>
            <a:ext cx="37721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2. Input Offset Current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 descr="http://img.brainkart.com/extra/6Woq0Dc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789"/>
          <a:stretch/>
        </p:blipFill>
        <p:spPr bwMode="auto">
          <a:xfrm>
            <a:off x="1491868" y="5471574"/>
            <a:ext cx="5732919" cy="90975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38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99592" y="335585"/>
            <a:ext cx="7848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Basic Information of Op-Amp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67744" y="1158107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Op-Amp Manufactured for….</a:t>
            </a:r>
            <a:endParaRPr lang="en-IN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2235" y="2204864"/>
            <a:ext cx="87571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741		-	Military Purpose (Temp. -55°C - 125°C)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741C	-	Commercial (Temp. 0°C - 75°C)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741A	-	Improved version of 741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741E	-	Improved version of 741C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741S	-	Military with High Slew-Rate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741SC	-	Commercial with High Slew-Rate</a:t>
            </a:r>
          </a:p>
        </p:txBody>
      </p:sp>
      <p:sp>
        <p:nvSpPr>
          <p:cNvPr id="7" name="Rectangle 6"/>
          <p:cNvSpPr/>
          <p:nvPr/>
        </p:nvSpPr>
        <p:spPr>
          <a:xfrm>
            <a:off x="7020272" y="3284984"/>
            <a:ext cx="2270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Electrical Properties </a:t>
            </a:r>
            <a:endParaRPr lang="en-IN" b="1" dirty="0">
              <a:solidFill>
                <a:srgbClr val="00B050"/>
              </a:solidFill>
            </a:endParaRPr>
          </a:p>
        </p:txBody>
      </p:sp>
      <p:sp>
        <p:nvSpPr>
          <p:cNvPr id="8" name="Right Brace 7"/>
          <p:cNvSpPr/>
          <p:nvPr/>
        </p:nvSpPr>
        <p:spPr>
          <a:xfrm>
            <a:off x="6804248" y="3141406"/>
            <a:ext cx="397541" cy="914400"/>
          </a:xfrm>
          <a:prstGeom prst="rightBrac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558975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37721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2. Input Offset Current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504" y="836712"/>
            <a:ext cx="8928992" cy="34163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offset current can be minimized by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keeping feedback resistance small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Unfortunately to obtain high input impedance,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="1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  must be kept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large.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  large, the feedback resistor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aseline="-25000" dirty="0" err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must also be high. So as to obtain reasonable gain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Use T- Network in the feedback is a better solution.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https://img.brainkart.com/imagebk14/6iRgHn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64"/>
          <a:stretch/>
        </p:blipFill>
        <p:spPr bwMode="auto">
          <a:xfrm>
            <a:off x="5076056" y="4293096"/>
            <a:ext cx="3807774" cy="255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626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36590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3. Input Offset Voltage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 descr="enter image description he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096" y="1544638"/>
            <a:ext cx="4248150" cy="296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23528" y="5013176"/>
            <a:ext cx="8568952" cy="70788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Inspite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of the use of the above compensating techniques, it is found that the output voltage may still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not be zero with zero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input voltage [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000" b="1" baseline="-25000" dirty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≠ 0 with V</a:t>
            </a:r>
            <a:r>
              <a:rPr lang="en-US" sz="2000" b="1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= 0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].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6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img.brainkart.com/extra/fl17Fp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24" y="1052736"/>
            <a:ext cx="8343817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47664" y="332656"/>
            <a:ext cx="36590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3. Input Offset Voltage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2357" y="4365104"/>
            <a:ext cx="4901085" cy="4001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At node V</a:t>
            </a:r>
            <a:r>
              <a:rPr lang="en-IN" sz="20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apply nodal equation and find V</a:t>
            </a:r>
            <a:r>
              <a:rPr lang="en-IN" sz="20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?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22915" y="5013176"/>
            <a:ext cx="2091278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IN" b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= V</a:t>
            </a:r>
            <a:r>
              <a:rPr lang="en-IN" b="1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 (1+(</a:t>
            </a:r>
            <a:r>
              <a:rPr lang="en-IN" b="1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b="1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IN" b="1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IN" b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))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06497" y="5011900"/>
            <a:ext cx="1045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——&gt;(1)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78861" y="5589240"/>
            <a:ext cx="3032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IN" baseline="-25000" dirty="0" err="1" smtClean="0">
                <a:latin typeface="Times New Roman" pitchFamily="18" charset="0"/>
                <a:cs typeface="Times New Roman" pitchFamily="18" charset="0"/>
              </a:rPr>
              <a:t>ios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|V</a:t>
            </a:r>
            <a:r>
              <a:rPr lang="en-IN" baseline="-25000" dirty="0" smtClean="0">
                <a:latin typeface="Times New Roman" pitchFamily="18" charset="0"/>
                <a:cs typeface="Times New Roman" pitchFamily="18" charset="0"/>
              </a:rPr>
              <a:t>i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-V</a:t>
            </a:r>
            <a:r>
              <a:rPr lang="en-IN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|	and V</a:t>
            </a:r>
            <a:r>
              <a:rPr lang="en-IN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= 0.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31629" y="5603677"/>
            <a:ext cx="1045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——&gt;(2)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2357" y="638132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From (1) and (2) =&gt;	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57079" y="6237312"/>
            <a:ext cx="2854308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IN" sz="2400" b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IN" sz="2400" b="1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IN" sz="2400" b="1" baseline="-25000" dirty="0" err="1" smtClean="0">
                <a:latin typeface="Times New Roman" pitchFamily="18" charset="0"/>
                <a:cs typeface="Times New Roman" pitchFamily="18" charset="0"/>
              </a:rPr>
              <a:t>ios</a:t>
            </a:r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 (1+(</a:t>
            </a:r>
            <a:r>
              <a:rPr lang="en-IN" sz="2400" b="1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sz="2400" b="1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IN" sz="2400" b="1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IN" sz="2400" b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))</a:t>
            </a:r>
            <a:endParaRPr lang="en-IN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60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47865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4. Total Output Offset Voltage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7544" y="1268760"/>
            <a:ext cx="7992888" cy="2795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total output offset voltage V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OT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could be either more or less than the offset voltage produced at the output due to input bias current (I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) or input offset voltage alone(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err="1">
                <a:latin typeface="Times New Roman" pitchFamily="18" charset="0"/>
                <a:cs typeface="Times New Roman" pitchFamily="18" charset="0"/>
              </a:rPr>
              <a:t>os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).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This is because I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err="1">
                <a:latin typeface="Times New Roman" pitchFamily="18" charset="0"/>
                <a:cs typeface="Times New Roman" pitchFamily="18" charset="0"/>
              </a:rPr>
              <a:t>os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could be either positive or negative with respect to ground. 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11760" y="4556898"/>
            <a:ext cx="4952766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OT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IN" sz="2800" b="1" dirty="0" err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IN" sz="2800" b="1" baseline="-25000" dirty="0" err="1">
                <a:latin typeface="Times New Roman" pitchFamily="18" charset="0"/>
                <a:cs typeface="Times New Roman" pitchFamily="18" charset="0"/>
              </a:rPr>
              <a:t>ios</a:t>
            </a:r>
            <a:r>
              <a:rPr lang="en-IN" sz="2800" b="1" dirty="0">
                <a:latin typeface="Times New Roman" pitchFamily="18" charset="0"/>
                <a:cs typeface="Times New Roman" pitchFamily="18" charset="0"/>
              </a:rPr>
              <a:t> (1+(</a:t>
            </a:r>
            <a:r>
              <a:rPr lang="en-IN" sz="2800" b="1" dirty="0" err="1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sz="2800" b="1" baseline="-25000" dirty="0" err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IN" sz="2800" b="1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800" b="1" dirty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IN" sz="2800" b="1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)) + </a:t>
            </a:r>
            <a:r>
              <a:rPr lang="en-IN" sz="2800" b="1" dirty="0" err="1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sz="2800" b="1" baseline="-25000" dirty="0" err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IN" sz="2800" b="1" baseline="-25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IN" sz="2800" b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800" b="1" dirty="0" err="1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</a:t>
            </a:r>
            <a:r>
              <a:rPr lang="en-US" sz="2800" b="1" baseline="-30000" dirty="0" err="1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os</a:t>
            </a:r>
            <a:r>
              <a:rPr lang="en-US" sz="28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</a:t>
            </a:r>
            <a:endParaRPr lang="en-US" sz="2800" b="1" dirty="0"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04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27205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6. Thermal Drift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23528" y="1163359"/>
            <a:ext cx="826952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tabLst>
                <a:tab pos="285750" algn="l"/>
                <a:tab pos="444500" algn="l"/>
              </a:tabLst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Bias current, offset current, and offset voltage change with temperature. </a:t>
            </a:r>
          </a:p>
          <a:p>
            <a:pPr marL="285750" lvl="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tabLst>
                <a:tab pos="285750" algn="l"/>
                <a:tab pos="444500" algn="l"/>
              </a:tabLst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circuit carefully nulled at 25ºC may not remain. So when the temperature rises to 35ºC.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This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is called drift.</a:t>
            </a:r>
          </a:p>
          <a:p>
            <a:pPr marL="285750" lvl="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tabLst>
                <a:tab pos="285750" algn="l"/>
                <a:tab pos="444500" algn="l"/>
              </a:tabLst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Offset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current drift is expressed in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nA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/ºC or mV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/ºC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marL="285750" lvl="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tabLst>
                <a:tab pos="285750" algn="l"/>
                <a:tab pos="444500" algn="l"/>
              </a:tabLst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These indicate the change in offset for each degree Celsius change in temperature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19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27584" y="332656"/>
            <a:ext cx="18837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Problem: 1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4" y="980728"/>
            <a:ext cx="9144893" cy="2636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539552" y="4077072"/>
            <a:ext cx="18837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Problem: 2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16" y="4655848"/>
            <a:ext cx="8888009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915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27584" y="332656"/>
            <a:ext cx="18837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Problem: 1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224" y="878875"/>
            <a:ext cx="6580262" cy="5755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818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96" y="1916832"/>
            <a:ext cx="8735741" cy="2711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02141" y="959810"/>
            <a:ext cx="18837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Problem: 2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82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03600" y="1"/>
            <a:ext cx="2758191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 Characteristics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19200" y="2400301"/>
            <a:ext cx="6045200" cy="68018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64008" tIns="32004" rIns="64008" bIns="32004">
            <a:spAutoFit/>
          </a:bodyPr>
          <a:lstStyle/>
          <a:p>
            <a:pPr marL="1403509" indent="-360045" algn="just">
              <a:buFont typeface="+mj-lt"/>
              <a:buAutoNum type="arabicPeriod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Dominant Pole Compensation</a:t>
            </a:r>
          </a:p>
          <a:p>
            <a:pPr marL="1403509" indent="-360045" algn="just">
              <a:buFont typeface="+mj-lt"/>
              <a:buAutoNum type="arabicPeriod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Pole-Zero Compensation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943101"/>
            <a:ext cx="2546595" cy="3416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External Compensation: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3600451"/>
            <a:ext cx="2495298" cy="3416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Internal Compensation: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085850"/>
            <a:ext cx="3465564" cy="37241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64008" tIns="32004" rIns="64008" bIns="32004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Op Amp Frequency Response: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629150"/>
            <a:ext cx="1219308" cy="37241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64008" tIns="32004" rIns="64008" bIns="32004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Slew Rate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403600" y="1"/>
            <a:ext cx="2758191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 Characteristics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971550"/>
            <a:ext cx="2965042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Op Amp Frequency Response: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0" y="1535907"/>
            <a:ext cx="7365861" cy="4693444"/>
          </a:xfrm>
          <a:prstGeom prst="rect">
            <a:avLst/>
          </a:prstGeom>
          <a:ln>
            <a:solidFill>
              <a:srgbClr val="00B05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15296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9592" y="968172"/>
            <a:ext cx="8136904" cy="283462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64008" tIns="32004" rIns="64008" bIns="32004" numCol="2">
            <a:spAutoFit/>
          </a:bodyPr>
          <a:lstStyle/>
          <a:p>
            <a:pPr marL="1002348" indent="-362268" algn="just">
              <a:buFont typeface="+mj-lt"/>
              <a:buAutoNum type="arabicPeriod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Silicon Wafer Preparation</a:t>
            </a:r>
          </a:p>
          <a:p>
            <a:pPr marL="1002348" indent="-362268" algn="just">
              <a:buFont typeface="+mj-lt"/>
              <a:buAutoNum type="arabicPeriod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Epitaxial Growth</a:t>
            </a:r>
          </a:p>
          <a:p>
            <a:pPr marL="1002348" indent="-362268" algn="just">
              <a:buFont typeface="+mj-lt"/>
              <a:buAutoNum type="arabicPeriod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Oxidation</a:t>
            </a:r>
          </a:p>
          <a:p>
            <a:pPr marL="1002348" indent="-362268" algn="just">
              <a:buFont typeface="+mj-lt"/>
              <a:buAutoNum type="arabicPeriod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Photolithography</a:t>
            </a:r>
          </a:p>
          <a:p>
            <a:pPr marL="1002348" indent="-362268" algn="just">
              <a:buFont typeface="+mj-lt"/>
              <a:buAutoNum type="arabicPeriod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Diffusion</a:t>
            </a:r>
          </a:p>
          <a:p>
            <a:pPr marL="1002348" indent="-362268" algn="just">
              <a:buFont typeface="+mj-lt"/>
              <a:buAutoNum type="arabicPeriod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Ion Implantation</a:t>
            </a:r>
          </a:p>
          <a:p>
            <a:pPr marL="1002348" indent="-362268" algn="just">
              <a:buFont typeface="+mj-lt"/>
              <a:buAutoNum type="arabicPeriod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Isolation Techniques</a:t>
            </a:r>
          </a:p>
          <a:p>
            <a:pPr marL="1002348" indent="-362268" algn="just">
              <a:buFont typeface="+mj-lt"/>
              <a:buAutoNum type="arabicPeriod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Metallization</a:t>
            </a:r>
          </a:p>
          <a:p>
            <a:pPr marL="1002348" indent="-362268" algn="just">
              <a:buFont typeface="+mj-lt"/>
              <a:buAutoNum type="arabicPeriod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Assembling and Packaging</a:t>
            </a:r>
          </a:p>
          <a:p>
            <a:pPr marL="1002348" indent="-362268" algn="just">
              <a:buFont typeface="+mj-lt"/>
              <a:buAutoNum type="arabicPeriod"/>
            </a:pPr>
            <a:endParaRPr lang="en-US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marL="1002348" indent="-362268" algn="just">
              <a:buFont typeface="+mj-lt"/>
              <a:buAutoNum type="arabicPeriod"/>
            </a:pPr>
            <a:endParaRPr lang="en-US" sz="20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536310"/>
            <a:ext cx="4034566" cy="37241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64008" tIns="32004" rIns="64008" bIns="32004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I. Basic Planar Fabrication Process 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1" y="3980408"/>
            <a:ext cx="3933577" cy="37241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64008" tIns="32004" rIns="64008" bIns="32004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II. Fabrication Process of a Circuit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629150"/>
            <a:ext cx="6158609" cy="37241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64008" tIns="32004" rIns="64008" bIns="32004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III. Fabrication Process of Active and Passive Elements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19200" y="5086350"/>
            <a:ext cx="6045200" cy="160351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64008" tIns="32004" rIns="64008" bIns="32004">
            <a:spAutoFit/>
          </a:bodyPr>
          <a:lstStyle/>
          <a:p>
            <a:pPr marL="1403509" indent="-360045" algn="just">
              <a:buFont typeface="+mj-lt"/>
              <a:buAutoNum type="arabicPeriod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Transistors (BJT and FET)</a:t>
            </a:r>
          </a:p>
          <a:p>
            <a:pPr marL="1403509" indent="-360045" algn="just">
              <a:buFont typeface="+mj-lt"/>
              <a:buAutoNum type="arabicPeriod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Diode</a:t>
            </a:r>
          </a:p>
          <a:p>
            <a:pPr marL="1403509" indent="-360045" algn="just">
              <a:buFont typeface="+mj-lt"/>
              <a:buAutoNum type="arabicPeriod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Resistors</a:t>
            </a:r>
          </a:p>
          <a:p>
            <a:pPr marL="1403509" indent="-360045" algn="just">
              <a:buFont typeface="+mj-lt"/>
              <a:buAutoNum type="arabicPeriod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Capacitors</a:t>
            </a:r>
          </a:p>
          <a:p>
            <a:pPr marL="1403509" indent="-360045" algn="just">
              <a:buFont typeface="+mj-lt"/>
              <a:buAutoNum type="arabicPeriod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Inductors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43608" y="1124744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z = x + </a:t>
            </a:r>
            <a:r>
              <a:rPr lang="en-IN" dirty="0" err="1">
                <a:latin typeface="Times New Roman" pitchFamily="18" charset="0"/>
                <a:cs typeface="Times New Roman" pitchFamily="18" charset="0"/>
              </a:rPr>
              <a:t>iy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83768" y="1165552"/>
            <a:ext cx="2153154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|z| = √(x</a:t>
            </a:r>
            <a:r>
              <a:rPr lang="en-IN" sz="2400" b="1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 + y</a:t>
            </a:r>
            <a:r>
              <a:rPr lang="en-IN" sz="2400" b="1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), </a:t>
            </a:r>
          </a:p>
        </p:txBody>
      </p:sp>
      <p:sp>
        <p:nvSpPr>
          <p:cNvPr id="6" name="Rectangle 5"/>
          <p:cNvSpPr/>
          <p:nvPr/>
        </p:nvSpPr>
        <p:spPr>
          <a:xfrm>
            <a:off x="1667839" y="1814241"/>
            <a:ext cx="2494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>
                <a:latin typeface="Times New Roman" pitchFamily="18" charset="0"/>
                <a:cs typeface="Times New Roman" pitchFamily="18" charset="0"/>
              </a:rPr>
              <a:t>z.¯z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=(</a:t>
            </a:r>
            <a:r>
              <a:rPr lang="en-IN" dirty="0" err="1">
                <a:latin typeface="Times New Roman" pitchFamily="18" charset="0"/>
                <a:cs typeface="Times New Roman" pitchFamily="18" charset="0"/>
              </a:rPr>
              <a:t>x+iy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)(x−</a:t>
            </a:r>
            <a:r>
              <a:rPr lang="en-IN" dirty="0" err="1">
                <a:latin typeface="Times New Roman" pitchFamily="18" charset="0"/>
                <a:cs typeface="Times New Roman" pitchFamily="18" charset="0"/>
              </a:rPr>
              <a:t>iy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)=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IN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+y</a:t>
            </a:r>
            <a:r>
              <a:rPr lang="en-IN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en-IN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Modulus of complex number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39"/>
          <a:stretch/>
        </p:blipFill>
        <p:spPr bwMode="auto">
          <a:xfrm>
            <a:off x="179512" y="2183573"/>
            <a:ext cx="5802235" cy="340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03600" y="1"/>
            <a:ext cx="2758191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 Characteristics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52304" y="5573099"/>
            <a:ext cx="2100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err="1">
                <a:latin typeface="Times New Roman" pitchFamily="18" charset="0"/>
                <a:cs typeface="Times New Roman" pitchFamily="18" charset="0"/>
              </a:rPr>
              <a:t>Xc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 = 1/</a:t>
            </a:r>
            <a:r>
              <a:rPr lang="en-IN" b="1" dirty="0" err="1">
                <a:latin typeface="Times New Roman" pitchFamily="18" charset="0"/>
                <a:cs typeface="Times New Roman" pitchFamily="18" charset="0"/>
              </a:rPr>
              <a:t>jwc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 or -j/</a:t>
            </a:r>
            <a:r>
              <a:rPr lang="en-IN" b="1" dirty="0" err="1">
                <a:latin typeface="Times New Roman" pitchFamily="18" charset="0"/>
                <a:cs typeface="Times New Roman" pitchFamily="18" charset="0"/>
              </a:rPr>
              <a:t>wc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368131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4000" y="1213113"/>
            <a:ext cx="8682115" cy="5130537"/>
          </a:xfrm>
          <a:prstGeom prst="rect">
            <a:avLst/>
          </a:prstGeom>
          <a:ln>
            <a:solidFill>
              <a:srgbClr val="00B05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3403600" y="1"/>
            <a:ext cx="2758191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 Characteristics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85800"/>
            <a:ext cx="2965042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Op Amp Frequency Response: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385" y="1290709"/>
            <a:ext cx="8623815" cy="4481441"/>
          </a:xfrm>
          <a:prstGeom prst="rect">
            <a:avLst/>
          </a:prstGeom>
          <a:ln>
            <a:solidFill>
              <a:srgbClr val="00B05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403600" y="1"/>
            <a:ext cx="2758191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 Characteristics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85800"/>
            <a:ext cx="2965042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Op Amp Frequency Response: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00" y="1543051"/>
            <a:ext cx="4495800" cy="3393281"/>
          </a:xfrm>
          <a:prstGeom prst="rect">
            <a:avLst/>
          </a:prstGeom>
          <a:ln>
            <a:solidFill>
              <a:srgbClr val="00B05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3403600" y="1"/>
            <a:ext cx="2758191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 Characteristics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85800"/>
            <a:ext cx="2965042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Op Amp Frequency Response: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75200" y="1600201"/>
            <a:ext cx="4222750" cy="3307556"/>
          </a:xfrm>
          <a:prstGeom prst="rect">
            <a:avLst/>
          </a:prstGeom>
          <a:ln>
            <a:solidFill>
              <a:srgbClr val="00B05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16000" y="5272076"/>
            <a:ext cx="7315200" cy="753408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403600" y="1"/>
            <a:ext cx="2758191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 Characteristics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85800"/>
            <a:ext cx="2965042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Op Amp Frequency Response: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3200" y="1658599"/>
            <a:ext cx="8778433" cy="3599201"/>
          </a:xfrm>
          <a:prstGeom prst="rect">
            <a:avLst/>
          </a:prstGeom>
          <a:ln>
            <a:solidFill>
              <a:srgbClr val="0070C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03600" y="1"/>
            <a:ext cx="2758191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 Characteristics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85800"/>
            <a:ext cx="2965042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Op Amp Frequency Response: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3600" y="1257300"/>
            <a:ext cx="7227455" cy="5233490"/>
          </a:xfrm>
          <a:prstGeom prst="rect">
            <a:avLst/>
          </a:prstGeom>
          <a:ln>
            <a:solidFill>
              <a:srgbClr val="0070C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403600" y="1"/>
            <a:ext cx="2758191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 Characteristics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85800"/>
            <a:ext cx="2589170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Frequency Compensation: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87600" y="2484820"/>
            <a:ext cx="6045200" cy="68018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64008" tIns="32004" rIns="64008" bIns="32004">
            <a:spAutoFit/>
          </a:bodyPr>
          <a:lstStyle/>
          <a:p>
            <a:pPr marL="1403509" indent="-360045" algn="just">
              <a:buFont typeface="+mj-lt"/>
              <a:buAutoNum type="arabicPeriod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Dominant Pole Compensation</a:t>
            </a:r>
          </a:p>
          <a:p>
            <a:pPr marL="1403509" indent="-360045" algn="just">
              <a:buFont typeface="+mj-lt"/>
              <a:buAutoNum type="arabicPeriod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Pole-Zero Compensation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68400" y="1885951"/>
            <a:ext cx="3335272" cy="40318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I. External Compensation:</a:t>
            </a:r>
            <a:endParaRPr lang="en-US" sz="2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42848" y="3600451"/>
            <a:ext cx="3381760" cy="40318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64008" tIns="32004" rIns="64008" bIns="32004">
            <a:spAutoFit/>
          </a:bodyPr>
          <a:lstStyle/>
          <a:p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II. Internal Compensation:</a:t>
            </a:r>
            <a:endParaRPr lang="en-US" sz="22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403600" y="1"/>
            <a:ext cx="2758191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 Characteristics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85800"/>
            <a:ext cx="5446427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I. External Compensation: Dominant Pole Compensation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8853" y="1714500"/>
            <a:ext cx="7646108" cy="3371850"/>
          </a:xfrm>
          <a:prstGeom prst="rect">
            <a:avLst/>
          </a:prstGeom>
          <a:ln>
            <a:solidFill>
              <a:srgbClr val="00B05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7600" y="1200150"/>
            <a:ext cx="6553200" cy="5553916"/>
          </a:xfrm>
          <a:prstGeom prst="rect">
            <a:avLst/>
          </a:prstGeom>
          <a:ln>
            <a:solidFill>
              <a:srgbClr val="00B05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403600" y="1"/>
            <a:ext cx="2758191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 Characteristics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85800"/>
            <a:ext cx="5446427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I. External Compensation: Dominant Pole Compensation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451" y="1439466"/>
            <a:ext cx="7640349" cy="5018484"/>
          </a:xfrm>
          <a:prstGeom prst="rect">
            <a:avLst/>
          </a:prstGeom>
          <a:ln>
            <a:solidFill>
              <a:srgbClr val="0070C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3403600" y="1"/>
            <a:ext cx="2758191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 Characteristics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85800"/>
            <a:ext cx="5446427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I. External Compensation: Dominant Pole Compensation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8" y="1943101"/>
            <a:ext cx="836705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015296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80232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03600" y="1"/>
            <a:ext cx="2758191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 Characteristics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85800"/>
            <a:ext cx="4974439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I. External Compensation: Pole-Zero Compensation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0" y="1714500"/>
            <a:ext cx="7112737" cy="3714750"/>
          </a:xfrm>
          <a:prstGeom prst="rect">
            <a:avLst/>
          </a:prstGeom>
          <a:ln>
            <a:solidFill>
              <a:srgbClr val="00B05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403600" y="1"/>
            <a:ext cx="2758191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 Characteristics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685800"/>
            <a:ext cx="4974439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I. External Compensation: Pole-Zero Compensation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041" y="1189436"/>
            <a:ext cx="7899359" cy="5452065"/>
          </a:xfrm>
          <a:prstGeom prst="rect">
            <a:avLst/>
          </a:prstGeom>
          <a:ln>
            <a:solidFill>
              <a:srgbClr val="00B05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0986" y="1257300"/>
            <a:ext cx="6784614" cy="5314950"/>
          </a:xfrm>
          <a:prstGeom prst="rect">
            <a:avLst/>
          </a:prstGeom>
          <a:ln>
            <a:solidFill>
              <a:srgbClr val="00B05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403600" y="1"/>
            <a:ext cx="2758191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 Characteristics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85800"/>
            <a:ext cx="4974439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I. External Compensation: Pole-Zero Compensation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03600" y="1"/>
            <a:ext cx="2758191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 Characteristics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85800"/>
            <a:ext cx="4974439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I. External Compensation: Pole-Zero Compensation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141" y="1600200"/>
            <a:ext cx="8120459" cy="4631074"/>
          </a:xfrm>
          <a:prstGeom prst="rect">
            <a:avLst/>
          </a:prstGeom>
          <a:ln>
            <a:solidFill>
              <a:srgbClr val="0070C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0398" y="1271587"/>
            <a:ext cx="6484402" cy="5346037"/>
          </a:xfrm>
          <a:prstGeom prst="rect">
            <a:avLst/>
          </a:prstGeom>
          <a:ln>
            <a:solidFill>
              <a:srgbClr val="0070C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3403600" y="1"/>
            <a:ext cx="2758191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 Characteristics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85800"/>
            <a:ext cx="4974439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I. External Compensation: Pole-Zero Compensation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03600" y="1"/>
            <a:ext cx="2758191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 Characteristics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85800"/>
            <a:ext cx="2642775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II. Internal Compensation: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400" y="1485900"/>
            <a:ext cx="8442543" cy="1371600"/>
          </a:xfrm>
          <a:prstGeom prst="rect">
            <a:avLst/>
          </a:prstGeom>
          <a:ln>
            <a:solidFill>
              <a:srgbClr val="00B05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400" y="3028951"/>
            <a:ext cx="8432800" cy="1061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5600" y="1549609"/>
            <a:ext cx="8575730" cy="3822491"/>
          </a:xfrm>
          <a:prstGeom prst="rect">
            <a:avLst/>
          </a:prstGeom>
          <a:ln>
            <a:solidFill>
              <a:srgbClr val="00B05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403600" y="1"/>
            <a:ext cx="2758191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 Characteristics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85800"/>
            <a:ext cx="2642775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II. Internal Compensation: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68450" y="1128712"/>
            <a:ext cx="6007100" cy="5443538"/>
          </a:xfrm>
          <a:prstGeom prst="rect">
            <a:avLst/>
          </a:prstGeom>
          <a:ln>
            <a:solidFill>
              <a:srgbClr val="0070C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403600" y="1"/>
            <a:ext cx="2758191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 Characteristics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85800"/>
            <a:ext cx="2642775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II. Internal Compensation: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03600" y="1"/>
            <a:ext cx="2758191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 Characteristics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85800"/>
            <a:ext cx="1054199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Slew Rate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" y="1314450"/>
            <a:ext cx="8636000" cy="9879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64008" tIns="32004" rIns="64008" bIns="32004">
            <a:spAutoFit/>
          </a:bodyPr>
          <a:lstStyle/>
          <a:p>
            <a:pPr marL="320040" indent="-320040" fontAlgn="base"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SR is the maximum rate of change of output voltage per unit of time and is expressed in volts per microseconds.</a:t>
            </a:r>
          </a:p>
          <a:p>
            <a:pPr fontAlgn="base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Slew 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Rate, SR = </a:t>
            </a:r>
            <a:r>
              <a:rPr lang="en-US" sz="24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dVo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sz="24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dt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5600" y="4629150"/>
            <a:ext cx="8178800" cy="8956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64008" tIns="32004" rIns="64008" bIns="32004">
            <a:spAutoFit/>
          </a:bodyPr>
          <a:lstStyle/>
          <a:p>
            <a:pPr marL="320040" indent="-320040" algn="just"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In the case of the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741 IC the slew rate is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0.5V/µS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which is very small. This is one reason why the 741 IC is considered not suitable for high frequency applications, such as oscillators, comparators, and filters.</a:t>
            </a:r>
          </a:p>
        </p:txBody>
      </p:sp>
      <p:sp>
        <p:nvSpPr>
          <p:cNvPr id="8" name="Rectangle 7"/>
          <p:cNvSpPr/>
          <p:nvPr/>
        </p:nvSpPr>
        <p:spPr>
          <a:xfrm>
            <a:off x="152400" y="2644170"/>
            <a:ext cx="8636000" cy="8956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64008" tIns="32004" rIns="64008" bIns="32004">
            <a:spAutoFit/>
          </a:bodyPr>
          <a:lstStyle/>
          <a:p>
            <a:pPr marL="320040" indent="-320040" algn="just"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The slew rate is caused due to limited charging rate of the compensation capacitor and current limiting and saturation of the internal stages of op-amp, when a high frequency large amplitude signal is applied.</a:t>
            </a:r>
          </a:p>
        </p:txBody>
      </p:sp>
    </p:spTree>
    <p:extLst>
      <p:ext uri="{BB962C8B-B14F-4D97-AF65-F5344CB8AC3E}">
        <p14:creationId xmlns:p14="http://schemas.microsoft.com/office/powerpoint/2010/main" val="219215505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545" y="1485900"/>
            <a:ext cx="8381855" cy="71096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64008" tIns="32004" rIns="64008" bIns="32004">
            <a:spAutoFit/>
          </a:bodyPr>
          <a:lstStyle/>
          <a:p>
            <a:pPr marL="320040" indent="-320040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It is given by 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dVc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/</a:t>
            </a:r>
            <a:r>
              <a:rPr lang="en-US" sz="2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dt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= I/C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For large charging rate, the capacitor should be small or the current should be large.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03600" y="1"/>
            <a:ext cx="2758191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 Characteristics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85800"/>
            <a:ext cx="1054199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Slew Rate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00054" y="2686051"/>
            <a:ext cx="3229474" cy="44935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lIns="64008" tIns="32004" rIns="64008" bIns="32004">
            <a:spAutoFit/>
          </a:bodyPr>
          <a:lstStyle/>
          <a:p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SR = </a:t>
            </a:r>
            <a:r>
              <a:rPr lang="en-US" sz="2500" b="1" dirty="0" err="1">
                <a:latin typeface="Times New Roman" pitchFamily="18" charset="0"/>
                <a:cs typeface="Times New Roman" pitchFamily="18" charset="0"/>
              </a:rPr>
              <a:t>dV</a:t>
            </a:r>
            <a:r>
              <a:rPr lang="en-US" sz="2500" b="1" baseline="-25000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500" b="1" dirty="0">
                <a:latin typeface="Times New Roman" pitchFamily="18" charset="0"/>
                <a:cs typeface="Times New Roman" pitchFamily="18" charset="0"/>
              </a:rPr>
              <a:t> /</a:t>
            </a:r>
            <a:r>
              <a:rPr lang="en-US" sz="2500" b="1" dirty="0" err="1">
                <a:latin typeface="Times New Roman" pitchFamily="18" charset="0"/>
                <a:cs typeface="Times New Roman" pitchFamily="18" charset="0"/>
              </a:rPr>
              <a:t>dt</a:t>
            </a:r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b="1" dirty="0">
                <a:latin typeface="Times New Roman" pitchFamily="18" charset="0"/>
                <a:cs typeface="Times New Roman" pitchFamily="18" charset="0"/>
              </a:rPr>
              <a:t>= I</a:t>
            </a:r>
            <a:r>
              <a:rPr lang="en-US" sz="2500" b="1" baseline="-25000" dirty="0">
                <a:latin typeface="Times New Roman" pitchFamily="18" charset="0"/>
                <a:cs typeface="Times New Roman" pitchFamily="18" charset="0"/>
              </a:rPr>
              <a:t>max</a:t>
            </a:r>
            <a:r>
              <a:rPr lang="en-US" sz="2500" b="1" dirty="0">
                <a:latin typeface="Times New Roman" pitchFamily="18" charset="0"/>
                <a:cs typeface="Times New Roman" pitchFamily="18" charset="0"/>
              </a:rPr>
              <a:t> / C</a:t>
            </a:r>
          </a:p>
        </p:txBody>
      </p:sp>
      <p:sp>
        <p:nvSpPr>
          <p:cNvPr id="8" name="Rectangle 7"/>
          <p:cNvSpPr/>
          <p:nvPr/>
        </p:nvSpPr>
        <p:spPr>
          <a:xfrm>
            <a:off x="355600" y="3429000"/>
            <a:ext cx="8585200" cy="6186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64008" tIns="32004" rIns="64008" bIns="32004">
            <a:spAutoFit/>
          </a:bodyPr>
          <a:lstStyle/>
          <a:p>
            <a:pPr marL="320040" indent="-320040"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For 741 IC the charging current is 15 µA and the internal capacitor is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30pF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3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SR=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0.5V/ µsec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286250"/>
            <a:ext cx="3968750" cy="900113"/>
          </a:xfrm>
          <a:prstGeom prst="rect">
            <a:avLst/>
          </a:prstGeom>
          <a:ln w="9525">
            <a:solidFill>
              <a:srgbClr val="00B05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485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C MANUFACTURING PROCES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1657350"/>
            <a:ext cx="8729354" cy="4114800"/>
          </a:xfrm>
          <a:prstGeom prst="rect">
            <a:avLst/>
          </a:prstGeom>
          <a:ln>
            <a:solidFill>
              <a:srgbClr val="FF00F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15296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87946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800100"/>
            <a:ext cx="6350000" cy="5953125"/>
          </a:xfrm>
          <a:prstGeom prst="rect">
            <a:avLst/>
          </a:prstGeom>
          <a:ln w="9525">
            <a:solidFill>
              <a:srgbClr val="00B05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403600" y="1"/>
            <a:ext cx="2758191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 Characteristics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85800"/>
            <a:ext cx="1054199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Slew Rate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60586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1" y="1360885"/>
            <a:ext cx="8460111" cy="3411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03600" y="1"/>
            <a:ext cx="2758191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 Characteristics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85800"/>
            <a:ext cx="1054199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Slew Rate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1" y="4672012"/>
            <a:ext cx="8418803" cy="172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029980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411480"/>
            <a:ext cx="4545153" cy="6446520"/>
          </a:xfrm>
          <a:prstGeom prst="rect">
            <a:avLst/>
          </a:prstGeom>
          <a:ln w="9525">
            <a:solidFill>
              <a:srgbClr val="00B05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03600" y="1"/>
            <a:ext cx="2758191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 Characteristics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85800"/>
            <a:ext cx="1054199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Slew Rate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55934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800" y="3371850"/>
            <a:ext cx="5029200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403600" y="1"/>
            <a:ext cx="2758191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 Characteristics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85800"/>
            <a:ext cx="1054199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Slew Rate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5" y="1268760"/>
            <a:ext cx="8972550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730805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3600" y="1"/>
            <a:ext cx="2758191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 Characteristics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85800"/>
            <a:ext cx="1054199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Slew Rate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2276475"/>
            <a:ext cx="8896350" cy="2305050"/>
          </a:xfrm>
          <a:prstGeom prst="rect">
            <a:avLst/>
          </a:prstGeom>
          <a:ln w="9525">
            <a:solidFill>
              <a:srgbClr val="00B050"/>
            </a:solidFill>
            <a:miter lim="800000"/>
            <a:headEnd/>
            <a:tailEnd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362729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600200"/>
            <a:ext cx="8741833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03600" y="1"/>
            <a:ext cx="2758191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 Characteristics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85800"/>
            <a:ext cx="1054199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Slew Rate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43849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1299161"/>
            <a:ext cx="8534295" cy="4587289"/>
          </a:xfrm>
          <a:prstGeom prst="rect">
            <a:avLst/>
          </a:prstGeom>
          <a:ln w="9525">
            <a:solidFill>
              <a:srgbClr val="00B05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03600" y="1"/>
            <a:ext cx="2758191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 Characteristics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85800"/>
            <a:ext cx="1054199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Slew Rate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2927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2514600"/>
            <a:ext cx="8750157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03600" y="1"/>
            <a:ext cx="2758191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 Characteristics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85800"/>
            <a:ext cx="1054199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Slew Rate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52770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00" y="1202427"/>
            <a:ext cx="8429600" cy="4798323"/>
          </a:xfrm>
          <a:prstGeom prst="rect">
            <a:avLst/>
          </a:prstGeom>
          <a:ln w="9525">
            <a:solidFill>
              <a:srgbClr val="0070C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03600" y="1"/>
            <a:ext cx="2758191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 Characteristics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85800"/>
            <a:ext cx="1054199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Slew Rate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2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53154" y="1"/>
            <a:ext cx="4611134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OP-AMP INTERNAL CIRCUIT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85800"/>
            <a:ext cx="1527085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General Stages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Block Diagram of Op Amp, Op Amp Block Diagra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40768"/>
            <a:ext cx="8841910" cy="4752528"/>
          </a:xfrm>
          <a:prstGeom prst="rect">
            <a:avLst/>
          </a:prstGeom>
          <a:ln>
            <a:solidFill>
              <a:srgbClr val="FFFF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51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85800"/>
            <a:ext cx="3486211" cy="58785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Basic Planar Fabrication Process : </a:t>
            </a:r>
          </a:p>
          <a:p>
            <a:r>
              <a:rPr lang="en-US" sz="1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	Silicon Wafer Preparation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1" y="1657350"/>
            <a:ext cx="7213599" cy="4722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3260" y="1257428"/>
            <a:ext cx="9036496" cy="5262979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sng" strike="noStrike" cap="none" normalizeH="0" baseline="0" dirty="0" smtClean="0">
                <a:ln>
                  <a:noFill/>
                </a:ln>
                <a:solidFill>
                  <a:srgbClr val="3D85C6"/>
                </a:solidFill>
                <a:effectLst/>
                <a:latin typeface="Times New Roman" pitchFamily="18" charset="0"/>
                <a:cs typeface="Times New Roman" pitchFamily="18" charset="0"/>
              </a:rPr>
              <a:t>Input Stage: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The main function of Op Amp is, at first it creates a difference between the two input signals and then amplify the differentiated signal. So in the Input Stage, 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the differential amplifier creates the differences with high gain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.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In this stage, the differential amplifier also provides the 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high input impedance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which is necessary for the operational amplifier. You can see in this stage the 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dual input balanced output differential amplifier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is used which increase the voltage for next stage operation.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/>
            </a:r>
            <a:b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</a:br>
            <a:r>
              <a:rPr kumimoji="0" lang="en-US" b="1" i="0" u="sng" strike="noStrike" cap="none" normalizeH="0" baseline="0" dirty="0" smtClean="0">
                <a:ln>
                  <a:noFill/>
                </a:ln>
                <a:solidFill>
                  <a:srgbClr val="3D85C6"/>
                </a:solidFill>
                <a:effectLst/>
                <a:latin typeface="Times New Roman" pitchFamily="18" charset="0"/>
                <a:cs typeface="Times New Roman" pitchFamily="18" charset="0"/>
              </a:rPr>
              <a:t>Intermediate Stage: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The output of the input stage is used as the input of the Intermediate Stage.  In this stage, the 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Times New Roman" pitchFamily="18" charset="0"/>
                <a:cs typeface="Times New Roman" pitchFamily="18" charset="0"/>
              </a:rPr>
              <a:t>direct coupling happens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. So, in this stage, the DC voltage is greater than the ground potential or 0V.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sng" strike="noStrike" cap="none" normalizeH="0" baseline="0" dirty="0" smtClean="0">
                <a:ln>
                  <a:noFill/>
                </a:ln>
                <a:solidFill>
                  <a:srgbClr val="3D85C6"/>
                </a:solidFill>
                <a:effectLst/>
                <a:latin typeface="Times New Roman" pitchFamily="18" charset="0"/>
                <a:cs typeface="Times New Roman" pitchFamily="18" charset="0"/>
              </a:rPr>
              <a:t>Level Shifting Stage: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As in this stage the 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Times New Roman" pitchFamily="18" charset="0"/>
                <a:cs typeface="Times New Roman" pitchFamily="18" charset="0"/>
              </a:rPr>
              <a:t>shifting of DC voltage level 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happens that is why it is called Level Shifting Stage. Here the 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Times New Roman" pitchFamily="18" charset="0"/>
                <a:cs typeface="Times New Roman" pitchFamily="18" charset="0"/>
              </a:rPr>
              <a:t>emitter follower with a constant current source 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is applied. Its, 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Times New Roman" pitchFamily="18" charset="0"/>
                <a:cs typeface="Times New Roman" pitchFamily="18" charset="0"/>
              </a:rPr>
              <a:t>input impedance also</a:t>
            </a:r>
            <a:r>
              <a:rPr kumimoji="0" lang="en-US" b="1" i="0" u="none" strike="noStrike" cap="none" normalizeH="0" dirty="0" smtClean="0">
                <a:ln>
                  <a:noFill/>
                </a:ln>
                <a:solidFill>
                  <a:srgbClr val="FF3399"/>
                </a:solidFill>
                <a:effectLst/>
                <a:latin typeface="Times New Roman" pitchFamily="18" charset="0"/>
                <a:cs typeface="Times New Roman" pitchFamily="18" charset="0"/>
              </a:rPr>
              <a:t> high</a:t>
            </a:r>
            <a:r>
              <a:rPr kumimoji="0" lang="en-US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. 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sng" strike="noStrike" cap="none" normalizeH="0" baseline="0" dirty="0" smtClean="0">
                <a:ln>
                  <a:noFill/>
                </a:ln>
                <a:solidFill>
                  <a:srgbClr val="3D85C6"/>
                </a:solidFill>
                <a:effectLst/>
                <a:latin typeface="Times New Roman" pitchFamily="18" charset="0"/>
                <a:cs typeface="Times New Roman" pitchFamily="18" charset="0"/>
              </a:rPr>
              <a:t>Output Stage: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In this stage, the 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itchFamily="18" charset="0"/>
                <a:cs typeface="Times New Roman" pitchFamily="18" charset="0"/>
              </a:rPr>
              <a:t>push-pull amplifier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is used. The output of the level shifting stage is given to the input of the push-pull amplifier. The push-pull amplifier increases the output voltage and high current delivering capability of the operational amplifier. The 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itchFamily="18" charset="0"/>
                <a:cs typeface="Times New Roman" pitchFamily="18" charset="0"/>
              </a:rPr>
              <a:t>output stage has low impedance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53154" y="1"/>
            <a:ext cx="4611134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OP-AMP INTERNAL CIRCUIT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85800"/>
            <a:ext cx="1527085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General Stages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37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53154" y="1"/>
            <a:ext cx="4611134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OP-AMP INTERNAL CIRCUIT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85800"/>
            <a:ext cx="3924536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Differential Amplifier (1</a:t>
            </a:r>
            <a:r>
              <a:rPr lang="en-US" sz="1700" b="1" baseline="30000" dirty="0" smtClean="0">
                <a:latin typeface="Times New Roman" pitchFamily="18" charset="0"/>
                <a:cs typeface="Times New Roman" pitchFamily="18" charset="0"/>
              </a:rPr>
              <a:t>st</a:t>
            </a:r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 and 2</a:t>
            </a:r>
            <a:r>
              <a:rPr lang="en-US" sz="1700" b="1" baseline="30000" dirty="0" smtClean="0"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 Stage):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2" descr="sedr42021_07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12776"/>
            <a:ext cx="6480175" cy="4862513"/>
          </a:xfrm>
          <a:prstGeom prst="rect">
            <a:avLst/>
          </a:prstGeom>
          <a:ln w="9525">
            <a:solidFill>
              <a:srgbClr val="FFFF00"/>
            </a:solidFill>
            <a:miter lim="800000"/>
            <a:headEnd/>
            <a:tailEnd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66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53154" y="1"/>
            <a:ext cx="4611134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OP-AMP INTERNAL CIRCUIT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85800"/>
            <a:ext cx="3924536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Differential Amplifier (1</a:t>
            </a:r>
            <a:r>
              <a:rPr lang="en-US" sz="1700" b="1" baseline="30000" dirty="0" smtClean="0">
                <a:latin typeface="Times New Roman" pitchFamily="18" charset="0"/>
                <a:cs typeface="Times New Roman" pitchFamily="18" charset="0"/>
              </a:rPr>
              <a:t>st</a:t>
            </a:r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 and 2</a:t>
            </a:r>
            <a:r>
              <a:rPr lang="en-US" sz="1700" b="1" baseline="30000" dirty="0" smtClean="0"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 Stage):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4" descr="sedr42021_0713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63335"/>
            <a:ext cx="4032572" cy="5478033"/>
          </a:xfrm>
          <a:prstGeom prst="rect">
            <a:avLst/>
          </a:prstGeom>
          <a:ln w="9525">
            <a:solidFill>
              <a:srgbClr val="FFFF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6770539"/>
              </p:ext>
            </p:extLst>
          </p:nvPr>
        </p:nvGraphicFramePr>
        <p:xfrm>
          <a:off x="4446588" y="1112838"/>
          <a:ext cx="3709987" cy="2747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0" name="Equation" r:id="rId4" imgW="1714320" imgH="1269720" progId="Equation.3">
                  <p:embed/>
                </p:oleObj>
              </mc:Choice>
              <mc:Fallback>
                <p:oleObj name="Equation" r:id="rId4" imgW="1714320" imgH="1269720" progId="Equation.3">
                  <p:embed/>
                  <p:pic>
                    <p:nvPicPr>
                      <p:cNvPr id="0" name="Picture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6588" y="1112838"/>
                        <a:ext cx="3709987" cy="2747962"/>
                      </a:xfrm>
                      <a:prstGeom prst="rect">
                        <a:avLst/>
                      </a:prstGeom>
                      <a:solidFill>
                        <a:srgbClr val="F2F2F2"/>
                      </a:solidFill>
                      <a:ln w="9525">
                        <a:solidFill>
                          <a:srgbClr val="00B05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6994157"/>
              </p:ext>
            </p:extLst>
          </p:nvPr>
        </p:nvGraphicFramePr>
        <p:xfrm>
          <a:off x="4858721" y="4015804"/>
          <a:ext cx="2516188" cy="74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1" name="Equation" r:id="rId6" imgW="787320" imgH="228600" progId="">
                  <p:embed/>
                </p:oleObj>
              </mc:Choice>
              <mc:Fallback>
                <p:oleObj name="Equation" r:id="rId6" imgW="787320" imgH="228600" progId="">
                  <p:embed/>
                  <p:pic>
                    <p:nvPicPr>
                      <p:cNvPr id="0" name="Picture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8721" y="4015804"/>
                        <a:ext cx="2516188" cy="747713"/>
                      </a:xfrm>
                      <a:prstGeom prst="rect">
                        <a:avLst/>
                      </a:prstGeom>
                      <a:solidFill>
                        <a:srgbClr val="FFBD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12"/>
          <p:cNvSpPr txBox="1">
            <a:spLocks noChangeArrowheads="1"/>
          </p:cNvSpPr>
          <p:nvPr/>
        </p:nvSpPr>
        <p:spPr bwMode="auto">
          <a:xfrm>
            <a:off x="4858721" y="5445224"/>
            <a:ext cx="3871573" cy="461665"/>
          </a:xfrm>
          <a:prstGeom prst="rect">
            <a:avLst/>
          </a:prstGeom>
          <a:solidFill>
            <a:srgbClr val="00B050"/>
          </a:solidFill>
          <a:ln>
            <a:solidFill>
              <a:srgbClr val="FFFF00"/>
            </a:solidFill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 dirty="0" smtClean="0">
                <a:latin typeface="Times New Roman" pitchFamily="18" charset="0"/>
              </a:rPr>
              <a:t>It rejects </a:t>
            </a:r>
            <a:r>
              <a:rPr lang="en-US" altLang="zh-TW" sz="2400" dirty="0">
                <a:latin typeface="Times New Roman" pitchFamily="18" charset="0"/>
              </a:rPr>
              <a:t>common mode input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4634" y="6444044"/>
            <a:ext cx="61475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 dirty="0">
                <a:latin typeface="Times New Roman" pitchFamily="18" charset="0"/>
              </a:rPr>
              <a:t>The differential pair with a common-mode input signal </a:t>
            </a:r>
            <a:r>
              <a:rPr lang="en-US" altLang="en-US" b="1" i="1" dirty="0" err="1">
                <a:latin typeface="New Baskerville" pitchFamily="18" charset="0"/>
              </a:rPr>
              <a:t>v</a:t>
            </a:r>
            <a:r>
              <a:rPr lang="en-US" altLang="en-US" b="1" i="1" baseline="-25000" dirty="0" err="1">
                <a:latin typeface="Times New Roman" pitchFamily="18" charset="0"/>
              </a:rPr>
              <a:t>CM</a:t>
            </a:r>
            <a:r>
              <a:rPr lang="en-US" altLang="en-US" b="1" dirty="0">
                <a:latin typeface="Times New Roman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5875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53154" y="1"/>
            <a:ext cx="4611134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OP-AMP INTERNAL CIRCUIT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85800"/>
            <a:ext cx="3924536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Differential Amplifier (1</a:t>
            </a:r>
            <a:r>
              <a:rPr lang="en-US" sz="1700" b="1" baseline="30000" dirty="0" smtClean="0">
                <a:latin typeface="Times New Roman" pitchFamily="18" charset="0"/>
                <a:cs typeface="Times New Roman" pitchFamily="18" charset="0"/>
              </a:rPr>
              <a:t>st</a:t>
            </a:r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 and 2</a:t>
            </a:r>
            <a:r>
              <a:rPr lang="en-US" sz="1700" b="1" baseline="30000" dirty="0" smtClean="0"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 Stage):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4" descr="sedr42021_0713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98" y="1196752"/>
            <a:ext cx="3447790" cy="5499839"/>
          </a:xfrm>
          <a:prstGeom prst="rect">
            <a:avLst/>
          </a:prstGeom>
          <a:ln w="9525">
            <a:solidFill>
              <a:srgbClr val="FFC000"/>
            </a:solidFill>
            <a:miter lim="800000"/>
            <a:headEnd/>
            <a:tailEnd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3992918"/>
              </p:ext>
            </p:extLst>
          </p:nvPr>
        </p:nvGraphicFramePr>
        <p:xfrm>
          <a:off x="3995738" y="1700213"/>
          <a:ext cx="4752975" cy="226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3" name="方程式" r:id="rId4" imgW="2400300" imgH="1143000" progId="">
                  <p:embed/>
                </p:oleObj>
              </mc:Choice>
              <mc:Fallback>
                <p:oleObj name="方程式" r:id="rId4" imgW="2400300" imgH="1143000" progId="">
                  <p:embed/>
                  <p:pic>
                    <p:nvPicPr>
                      <p:cNvPr id="0" name="Picture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1700213"/>
                        <a:ext cx="4752975" cy="2263775"/>
                      </a:xfrm>
                      <a:prstGeom prst="rect">
                        <a:avLst/>
                      </a:prstGeom>
                      <a:solidFill>
                        <a:srgbClr val="B7DEE8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103688" y="876077"/>
            <a:ext cx="5040312" cy="641350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>
            <a:spAutoFit/>
          </a:bodyPr>
          <a:lstStyle/>
          <a:p>
            <a:pPr algn="just"/>
            <a:r>
              <a:rPr kumimoji="0" lang="en-US" altLang="en-US" b="1" dirty="0">
                <a:latin typeface="Times New Roman" pitchFamily="18" charset="0"/>
              </a:rPr>
              <a:t>The differential pair with a “large” differential input signal</a:t>
            </a:r>
            <a:endParaRPr kumimoji="0" lang="en-US" altLang="zh-TW" b="1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12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53154" y="1"/>
            <a:ext cx="4611134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OP-AMP INTERNAL CIRCUIT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85800"/>
            <a:ext cx="3924536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Differential Amplifier (1</a:t>
            </a:r>
            <a:r>
              <a:rPr lang="en-US" sz="1700" b="1" baseline="30000" dirty="0" smtClean="0">
                <a:latin typeface="Times New Roman" pitchFamily="18" charset="0"/>
                <a:cs typeface="Times New Roman" pitchFamily="18" charset="0"/>
              </a:rPr>
              <a:t>st</a:t>
            </a:r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 and 2</a:t>
            </a:r>
            <a:r>
              <a:rPr lang="en-US" sz="1700" b="1" baseline="30000" dirty="0" smtClean="0"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 Stage):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4103688" y="876077"/>
            <a:ext cx="5040312" cy="646331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en-US" b="1" dirty="0">
                <a:latin typeface="Times New Roman" pitchFamily="18" charset="0"/>
              </a:rPr>
              <a:t>The differential pair with a large differential input signal of polarity opposite to that in . </a:t>
            </a:r>
          </a:p>
        </p:txBody>
      </p:sp>
      <p:grpSp>
        <p:nvGrpSpPr>
          <p:cNvPr id="7" name="Group 9"/>
          <p:cNvGrpSpPr>
            <a:grpSpLocks/>
          </p:cNvGrpSpPr>
          <p:nvPr/>
        </p:nvGrpSpPr>
        <p:grpSpPr bwMode="auto">
          <a:xfrm>
            <a:off x="179512" y="1340768"/>
            <a:ext cx="3457600" cy="5184576"/>
            <a:chOff x="340" y="663"/>
            <a:chExt cx="1863" cy="2767"/>
          </a:xfrm>
        </p:grpSpPr>
        <p:pic>
          <p:nvPicPr>
            <p:cNvPr id="8" name="Picture 3" descr="sedr42021_0713c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" y="663"/>
              <a:ext cx="1863" cy="2767"/>
            </a:xfrm>
            <a:prstGeom prst="rect">
              <a:avLst/>
            </a:prstGeom>
            <a:ln w="9525">
              <a:solidFill>
                <a:srgbClr val="00B050"/>
              </a:solidFill>
              <a:miter lim="800000"/>
              <a:headEnd/>
              <a:tailEnd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graphicFrame>
          <p:nvGraphicFramePr>
            <p:cNvPr id="9" name="Object 8"/>
            <p:cNvGraphicFramePr>
              <a:graphicFrameLocks noChangeAspect="1"/>
            </p:cNvGraphicFramePr>
            <p:nvPr/>
          </p:nvGraphicFramePr>
          <p:xfrm>
            <a:off x="1632" y="1872"/>
            <a:ext cx="293" cy="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87" name="Equation" r:id="rId4" imgW="342751" imgH="672808" progId="">
                    <p:embed/>
                  </p:oleObj>
                </mc:Choice>
                <mc:Fallback>
                  <p:oleObj name="Equation" r:id="rId4" imgW="342751" imgH="672808" progId="">
                    <p:embed/>
                    <p:pic>
                      <p:nvPicPr>
                        <p:cNvPr id="0" name="Picture 6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2" y="1872"/>
                          <a:ext cx="293" cy="57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2639276"/>
              </p:ext>
            </p:extLst>
          </p:nvPr>
        </p:nvGraphicFramePr>
        <p:xfrm>
          <a:off x="3743771" y="1700808"/>
          <a:ext cx="5292725" cy="241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8" name="方程式" r:id="rId6" imgW="2501900" imgH="1143000" progId="">
                  <p:embed/>
                </p:oleObj>
              </mc:Choice>
              <mc:Fallback>
                <p:oleObj name="方程式" r:id="rId6" imgW="2501900" imgH="1143000" progId="">
                  <p:embed/>
                  <p:pic>
                    <p:nvPicPr>
                      <p:cNvPr id="0" name="Picture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3771" y="1700808"/>
                        <a:ext cx="5292725" cy="2417762"/>
                      </a:xfrm>
                      <a:prstGeom prst="rect">
                        <a:avLst/>
                      </a:prstGeom>
                      <a:solidFill>
                        <a:srgbClr val="FCD5B5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759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53154" y="1"/>
            <a:ext cx="4611134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OP-AMP INTERNAL CIRCUIT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85800"/>
            <a:ext cx="3924536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Differential Amplifier (1</a:t>
            </a:r>
            <a:r>
              <a:rPr lang="en-US" sz="1700" b="1" baseline="30000" dirty="0" smtClean="0">
                <a:latin typeface="Times New Roman" pitchFamily="18" charset="0"/>
                <a:cs typeface="Times New Roman" pitchFamily="18" charset="0"/>
              </a:rPr>
              <a:t>st</a:t>
            </a:r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 and 2</a:t>
            </a:r>
            <a:r>
              <a:rPr lang="en-US" sz="1700" b="1" baseline="30000" dirty="0" smtClean="0"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 Stage):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340768"/>
            <a:ext cx="9144000" cy="23083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 algn="just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Configurations</a:t>
            </a: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Based on the methods of providing input and taking output, differential amplifiers can have four different configurations as below.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 algn="just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Single Input Unbalanced Output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Single Input Balanced Output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Dual Input Unbalanced Output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Dual Input Balanced Output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9797" y="1124744"/>
            <a:ext cx="34099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Single Input Unbalanced Output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6370" name="Picture 2" descr="Differential Amplifier using Transistor - Single Input Unbalanced Outpu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628800"/>
            <a:ext cx="3705225" cy="4286250"/>
          </a:xfrm>
          <a:prstGeom prst="rect">
            <a:avLst/>
          </a:prstGeom>
          <a:ln>
            <a:solidFill>
              <a:srgbClr val="FFFF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5220072" y="1124744"/>
            <a:ext cx="3140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Single Input Balanced Output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6372" name="Picture 4" descr="Differential Amplifier using Transistor - Single Input Balanced Outpu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1772816"/>
            <a:ext cx="4076700" cy="42862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2553154" y="1"/>
            <a:ext cx="4611134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OP-AMP INTERNAL CIRCUIT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85800"/>
            <a:ext cx="3924536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Differential Amplifier (1</a:t>
            </a:r>
            <a:r>
              <a:rPr lang="en-US" sz="1700" b="1" baseline="30000" dirty="0" smtClean="0">
                <a:latin typeface="Times New Roman" pitchFamily="18" charset="0"/>
                <a:cs typeface="Times New Roman" pitchFamily="18" charset="0"/>
              </a:rPr>
              <a:t>st</a:t>
            </a:r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 and 2</a:t>
            </a:r>
            <a:r>
              <a:rPr lang="en-US" sz="1700" b="1" baseline="30000" dirty="0" smtClean="0"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 Stage):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53154" y="1"/>
            <a:ext cx="4611134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OP-AMP INTERNAL CIRCUIT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85800"/>
            <a:ext cx="3924536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Differential Amplifier (1</a:t>
            </a:r>
            <a:r>
              <a:rPr lang="en-US" sz="1700" b="1" baseline="30000" dirty="0" smtClean="0">
                <a:latin typeface="Times New Roman" pitchFamily="18" charset="0"/>
                <a:cs typeface="Times New Roman" pitchFamily="18" charset="0"/>
              </a:rPr>
              <a:t>st</a:t>
            </a:r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 and 2</a:t>
            </a:r>
            <a:r>
              <a:rPr lang="en-US" sz="1700" b="1" baseline="30000" dirty="0" smtClean="0"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 Stage):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9552" y="1475492"/>
            <a:ext cx="3281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Dual Input Unbalanced Output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8418" name="Picture 2" descr="https://electrosome.com/wp-content/uploads/2016/07/Differential-Amplifier-using-Transistor-Dual-Input-Unbalanced-Outpu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9" y="2204864"/>
            <a:ext cx="3723914" cy="3888507"/>
          </a:xfrm>
          <a:prstGeom prst="rect">
            <a:avLst/>
          </a:prstGeom>
          <a:ln>
            <a:solidFill>
              <a:srgbClr val="00B05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5292080" y="1556792"/>
            <a:ext cx="3012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Dual Input Balanced Output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8420" name="Picture 4" descr="Differential Amplifier using Transistor - Dual Input Balanced Outpu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420888"/>
            <a:ext cx="4286250" cy="3724276"/>
          </a:xfrm>
          <a:prstGeom prst="rect">
            <a:avLst/>
          </a:prstGeom>
          <a:ln>
            <a:solidFill>
              <a:srgbClr val="0070C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53154" y="1"/>
            <a:ext cx="4611134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OP-AMP INTERNAL CIRCUIT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85800"/>
            <a:ext cx="3924536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Differential Amplifier (1</a:t>
            </a:r>
            <a:r>
              <a:rPr lang="en-US" sz="1700" b="1" baseline="30000" dirty="0" smtClean="0">
                <a:latin typeface="Times New Roman" pitchFamily="18" charset="0"/>
                <a:cs typeface="Times New Roman" pitchFamily="18" charset="0"/>
              </a:rPr>
              <a:t>st</a:t>
            </a:r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 and 2</a:t>
            </a:r>
            <a:r>
              <a:rPr lang="en-US" sz="1700" b="1" baseline="30000" dirty="0" smtClean="0"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 Stage):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05" y="1340768"/>
            <a:ext cx="2198843" cy="940798"/>
          </a:xfrm>
          <a:prstGeom prst="rect">
            <a:avLst/>
          </a:prstGeom>
          <a:ln w="9525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492896"/>
            <a:ext cx="5857875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2852936"/>
            <a:ext cx="35814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05" y="3429000"/>
            <a:ext cx="2751813" cy="864096"/>
          </a:xfrm>
          <a:prstGeom prst="rect">
            <a:avLst/>
          </a:prstGeom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3" y="4581128"/>
            <a:ext cx="6505575" cy="122872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24" y="5949280"/>
            <a:ext cx="461962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563888" y="1556792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--------&gt; (1)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92425" y="3676382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--------&gt; (2)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49500" y="5440521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--------&gt; (3)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67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996" y="1603251"/>
            <a:ext cx="1847850" cy="1838325"/>
          </a:xfrm>
          <a:prstGeom prst="rect">
            <a:avLst/>
          </a:prstGeom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53154" y="1"/>
            <a:ext cx="4611134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OP-AMP INTERNAL CIRCUIT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85800"/>
            <a:ext cx="3924536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Differential Amplifier (1</a:t>
            </a:r>
            <a:r>
              <a:rPr lang="en-US" sz="1700" b="1" baseline="30000" dirty="0" smtClean="0">
                <a:latin typeface="Times New Roman" pitchFamily="18" charset="0"/>
                <a:cs typeface="Times New Roman" pitchFamily="18" charset="0"/>
              </a:rPr>
              <a:t>st</a:t>
            </a:r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 and 2</a:t>
            </a:r>
            <a:r>
              <a:rPr lang="en-US" sz="1700" b="1" baseline="30000" dirty="0" smtClean="0"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 Stage):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7504" y="3729006"/>
            <a:ext cx="5070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Using the above equations… (2), (3) and (4) we get, 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35005" y="2337747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--------&gt; (4)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055" y="4293096"/>
            <a:ext cx="1743075" cy="151447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741530" y="4865667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--------&gt; (5)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57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124744"/>
            <a:ext cx="7537152" cy="5661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91420"/>
            <a:ext cx="3486211" cy="58785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Basic Planar Fabrication Process : </a:t>
            </a:r>
          </a:p>
          <a:p>
            <a:r>
              <a:rPr lang="en-US" sz="1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	Silicon Wafer Preparation</a:t>
            </a:r>
          </a:p>
        </p:txBody>
      </p:sp>
    </p:spTree>
    <p:extLst>
      <p:ext uri="{BB962C8B-B14F-4D97-AF65-F5344CB8AC3E}">
        <p14:creationId xmlns:p14="http://schemas.microsoft.com/office/powerpoint/2010/main" val="35389225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edr42021_07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87" y="1202503"/>
            <a:ext cx="7291221" cy="5322841"/>
          </a:xfrm>
          <a:prstGeom prst="rect">
            <a:avLst/>
          </a:prstGeom>
          <a:ln w="9525">
            <a:solidFill>
              <a:srgbClr val="00B050"/>
            </a:solidFill>
            <a:miter lim="800000"/>
            <a:headEnd/>
            <a:tailEnd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53154" y="1"/>
            <a:ext cx="4611134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OP-AMP INTERNAL CIRCUIT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85800"/>
            <a:ext cx="3924536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Differential Amplifier (1</a:t>
            </a:r>
            <a:r>
              <a:rPr lang="en-US" sz="1700" b="1" baseline="30000" dirty="0" smtClean="0">
                <a:latin typeface="Times New Roman" pitchFamily="18" charset="0"/>
                <a:cs typeface="Times New Roman" pitchFamily="18" charset="0"/>
              </a:rPr>
              <a:t>st</a:t>
            </a:r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 and 2</a:t>
            </a:r>
            <a:r>
              <a:rPr lang="en-US" sz="1700" b="1" baseline="30000" dirty="0" smtClean="0"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 Stage):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384" y="3140967"/>
            <a:ext cx="1743075" cy="1514475"/>
          </a:xfrm>
          <a:prstGeom prst="rect">
            <a:avLst/>
          </a:prstGeom>
          <a:noFill/>
          <a:ln w="9525">
            <a:solidFill>
              <a:srgbClr val="FF33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089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89" y="4797152"/>
            <a:ext cx="8300351" cy="1399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53154" y="1"/>
            <a:ext cx="4611134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OP-AMP INTERNAL CIRCUIT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85800"/>
            <a:ext cx="3924536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Differential Amplifier (1</a:t>
            </a:r>
            <a:r>
              <a:rPr lang="en-US" sz="1700" b="1" baseline="30000" dirty="0" smtClean="0">
                <a:latin typeface="Times New Roman" pitchFamily="18" charset="0"/>
                <a:cs typeface="Times New Roman" pitchFamily="18" charset="0"/>
              </a:rPr>
              <a:t>st</a:t>
            </a:r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 and 2</a:t>
            </a:r>
            <a:r>
              <a:rPr lang="en-US" sz="1700" b="1" baseline="30000" dirty="0" smtClean="0"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 Stage):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0" y="1196752"/>
            <a:ext cx="8630746" cy="3712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049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nternal-Schematic-of-IC-741-Op-Amp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9"/>
          <a:stretch/>
        </p:blipFill>
        <p:spPr bwMode="auto">
          <a:xfrm>
            <a:off x="251520" y="764704"/>
            <a:ext cx="8596220" cy="5718895"/>
          </a:xfrm>
          <a:prstGeom prst="rect">
            <a:avLst/>
          </a:prstGeom>
          <a:ln>
            <a:solidFill>
              <a:srgbClr val="FF3399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53154" y="1"/>
            <a:ext cx="4611134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OP-AMP INTERNAL CIRCUIT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07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53154" y="1"/>
            <a:ext cx="4611134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OP-AMP INTERNAL CIRCUIT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85800"/>
            <a:ext cx="1676934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Level Translator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340768"/>
            <a:ext cx="9144000" cy="147732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Level shifter or translator is usually connected in a typical Op-Amp so as to shift the D.C. Level at the output of intermediate stage which is grounded onward to zero. 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Intermediate stage is basically a differential amplifier which is driven by the previous state output. The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D.C. Level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at the output of intermediate stage is good above ground potential in case of direct coupling. Hence, it is obligatory to use the level shifter in OP-Amps.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79512" y="3068960"/>
          <a:ext cx="8820472" cy="3559944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8820472"/>
              </a:tblGrid>
              <a:tr h="3559944">
                <a:tc>
                  <a:txBody>
                    <a:bodyPr/>
                    <a:lstStyle/>
                    <a:p>
                      <a:pPr marL="342900" indent="-342900" algn="just">
                        <a:buFont typeface="Arial" pitchFamily="34" charset="0"/>
                        <a:buChar char="•"/>
                      </a:pPr>
                      <a:r>
                        <a:rPr lang="en-US" sz="1800" dirty="0">
                          <a:latin typeface="Times New Roman" pitchFamily="18" charset="0"/>
                          <a:cs typeface="Times New Roman" pitchFamily="18" charset="0"/>
                        </a:rPr>
                        <a:t>Because of the direct coupling the dc level at the emitter rises from stages to stage. This </a:t>
                      </a:r>
                      <a:r>
                        <a:rPr lang="en-US" sz="1800" b="1" dirty="0">
                          <a:latin typeface="Times New Roman" pitchFamily="18" charset="0"/>
                          <a:cs typeface="Times New Roman" pitchFamily="18" charset="0"/>
                        </a:rPr>
                        <a:t>increase in dc level tends to shift the operating point of the succeeding stages</a:t>
                      </a:r>
                      <a:r>
                        <a:rPr lang="en-US" sz="1800" dirty="0">
                          <a:latin typeface="Times New Roman" pitchFamily="18" charset="0"/>
                          <a:cs typeface="Times New Roman" pitchFamily="18" charset="0"/>
                        </a:rPr>
                        <a:t> and therefore limits the output voltage swing and may even distort the output signal.</a:t>
                      </a:r>
                    </a:p>
                    <a:p>
                      <a:pPr marL="342900" indent="-342900" algn="just">
                        <a:buFont typeface="Arial" pitchFamily="34" charset="0"/>
                        <a:buChar char="•"/>
                      </a:pPr>
                      <a:r>
                        <a:rPr lang="en-US" sz="1800" b="1" dirty="0">
                          <a:latin typeface="Times New Roman" pitchFamily="18" charset="0"/>
                          <a:cs typeface="Times New Roman" pitchFamily="18" charset="0"/>
                        </a:rPr>
                        <a:t>To shift the output dc level to zero, level translator circuits are used.</a:t>
                      </a:r>
                      <a:r>
                        <a:rPr lang="en-US" sz="1800" dirty="0">
                          <a:latin typeface="Times New Roman" pitchFamily="18" charset="0"/>
                          <a:cs typeface="Times New Roman" pitchFamily="18" charset="0"/>
                        </a:rPr>
                        <a:t> An emitter follower with voltage divider is the simplest form of level translator as shown in fig1.1</a:t>
                      </a:r>
                    </a:p>
                    <a:p>
                      <a:pPr marL="342900" indent="-342900" algn="just">
                        <a:buFont typeface="Arial" pitchFamily="34" charset="0"/>
                        <a:buChar char="•"/>
                      </a:pPr>
                      <a:r>
                        <a:rPr lang="en-US" sz="1800" dirty="0">
                          <a:latin typeface="Times New Roman" pitchFamily="18" charset="0"/>
                          <a:cs typeface="Times New Roman" pitchFamily="18" charset="0"/>
                        </a:rPr>
                        <a:t>Thus a dc voltage at the base of Q produces 0V dc at the output. It is decided by R</a:t>
                      </a:r>
                      <a:r>
                        <a:rPr lang="en-US" sz="1800" baseline="-25000" dirty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r>
                        <a:rPr lang="en-US" sz="1800" dirty="0">
                          <a:latin typeface="Times New Roman" pitchFamily="18" charset="0"/>
                          <a:cs typeface="Times New Roman" pitchFamily="18" charset="0"/>
                        </a:rPr>
                        <a:t> and R</a:t>
                      </a:r>
                      <a:r>
                        <a:rPr lang="en-US" sz="1800" baseline="-250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sz="1800" dirty="0">
                          <a:latin typeface="Times New Roman" pitchFamily="18" charset="0"/>
                          <a:cs typeface="Times New Roman" pitchFamily="18" charset="0"/>
                        </a:rPr>
                        <a:t>. Instead of voltage divider emitter follower either with diode current bias or current mirror bias as shown in fig1.2may be used to get better results.</a:t>
                      </a:r>
                    </a:p>
                    <a:p>
                      <a:pPr marL="342900" indent="-342900" algn="just">
                        <a:buFont typeface="Arial" pitchFamily="34" charset="0"/>
                        <a:buChar char="•"/>
                      </a:pPr>
                      <a:r>
                        <a:rPr lang="en-US" sz="1800" dirty="0">
                          <a:latin typeface="Times New Roman" pitchFamily="18" charset="0"/>
                          <a:cs typeface="Times New Roman" pitchFamily="18" charset="0"/>
                        </a:rPr>
                        <a:t>In this case, level shifter, which is </a:t>
                      </a:r>
                      <a:r>
                        <a:rPr lang="en-US" sz="1800" b="1" dirty="0">
                          <a:latin typeface="Times New Roman" pitchFamily="18" charset="0"/>
                          <a:cs typeface="Times New Roman" pitchFamily="18" charset="0"/>
                        </a:rPr>
                        <a:t>common collector amplifier, shifts the level by 0.7V</a:t>
                      </a:r>
                      <a:r>
                        <a:rPr lang="en-US" sz="1800" dirty="0">
                          <a:latin typeface="Times New Roman" pitchFamily="18" charset="0"/>
                          <a:cs typeface="Times New Roman" pitchFamily="18" charset="0"/>
                        </a:rPr>
                        <a:t>. If this shift is not sufficient, the output may be taken at the junction of two resistors in the emitter leg.</a:t>
                      </a: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7168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53154" y="1"/>
            <a:ext cx="4611134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OP-AMP INTERNAL CIRCUIT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85800"/>
            <a:ext cx="1676934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Level Translator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2273" name="Picture 1" descr="http://www.faadooengineers.com/notes/images/2/92/7874c86d0cd6b8cb4b0ad3d7d3eed099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1688" y="1340768"/>
            <a:ext cx="2165574" cy="3024336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22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182276" name="Picture 4" descr="http://www.faadooengineers.com/notes/images/2/92/f400e4e1818733b00050e75d98f6a75c1.png"/>
          <p:cNvPicPr>
            <a:picLocks noChangeAspect="1" noChangeArrowheads="1"/>
          </p:cNvPicPr>
          <p:nvPr/>
        </p:nvPicPr>
        <p:blipFill>
          <a:blip r:embed="rId3" cstate="print"/>
          <a:srcRect l="46323"/>
          <a:stretch>
            <a:fillRect/>
          </a:stretch>
        </p:blipFill>
        <p:spPr bwMode="auto">
          <a:xfrm>
            <a:off x="6270795" y="1196752"/>
            <a:ext cx="2405661" cy="3251448"/>
          </a:xfrm>
          <a:prstGeom prst="rect">
            <a:avLst/>
          </a:prstGeom>
          <a:ln>
            <a:solidFill>
              <a:srgbClr val="00B05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2279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1196752"/>
            <a:ext cx="1872208" cy="3220198"/>
          </a:xfrm>
          <a:prstGeom prst="rect">
            <a:avLst/>
          </a:prstGeom>
          <a:ln>
            <a:solidFill>
              <a:srgbClr val="FFFF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2280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6617" y="4708376"/>
            <a:ext cx="2543175" cy="304800"/>
          </a:xfrm>
          <a:prstGeom prst="rect">
            <a:avLst/>
          </a:prstGeom>
          <a:ln>
            <a:solidFill>
              <a:srgbClr val="FFFF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2281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79765" y="4905350"/>
            <a:ext cx="2352675" cy="323850"/>
          </a:xfrm>
          <a:prstGeom prst="rect">
            <a:avLst/>
          </a:prstGeom>
          <a:ln>
            <a:solidFill>
              <a:srgbClr val="00B05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2282" name="Picture 1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52875" y="4823817"/>
            <a:ext cx="1238250" cy="333375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6" descr="DC-Offse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123728" y="5301208"/>
            <a:ext cx="2328193" cy="1496216"/>
          </a:xfrm>
          <a:prstGeom prst="rect">
            <a:avLst/>
          </a:prstGeom>
          <a:ln>
            <a:solidFill>
              <a:srgbClr val="0070C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53154" y="1"/>
            <a:ext cx="4611134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OP-AMP INTERNAL CIRCUIT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85800"/>
            <a:ext cx="1371594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Output Stage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1520" y="1340768"/>
            <a:ext cx="8640960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 algn="just">
              <a:buFont typeface="Wingdings" pitchFamily="2" charset="2"/>
              <a:buChar char="v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This stage should be capable of supplying load current and should have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low output resistance. </a:t>
            </a:r>
          </a:p>
          <a:p>
            <a:pPr marL="342900" indent="-342900" algn="just">
              <a:buFont typeface="Wingdings" pitchFamily="2" charset="2"/>
              <a:buChar char="v"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Complementary push pull amplifier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increases the output voltage swing of the output signal and also increases the current supplying capability of op-amp.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330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2751087"/>
            <a:ext cx="4320480" cy="3918273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862" y="1179586"/>
            <a:ext cx="8719538" cy="2969494"/>
          </a:xfrm>
          <a:prstGeom prst="rect">
            <a:avLst/>
          </a:prstGeom>
          <a:ln w="38100" cap="sq">
            <a:solidFill>
              <a:srgbClr val="00B0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2553154" y="1"/>
            <a:ext cx="4611134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OP-AMP INTERNAL CIRCUIT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85800"/>
            <a:ext cx="1371594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Output Stage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3868688"/>
            <a:ext cx="2091081" cy="2989312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67440" y="908720"/>
            <a:ext cx="6344920" cy="5673823"/>
          </a:xfrm>
          <a:prstGeom prst="rect">
            <a:avLst/>
          </a:prstGeom>
          <a:ln>
            <a:solidFill>
              <a:srgbClr val="00B05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2553154" y="1"/>
            <a:ext cx="4611134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OP-AMP INTERNAL CIRCUIT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3748" y="198884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/>
              <a:t>http://www.brainkart.com/article/Important-Short-Questions-and-Answers--Characteristics-of-op-amp_13381/</a:t>
            </a:r>
          </a:p>
        </p:txBody>
      </p:sp>
      <p:sp>
        <p:nvSpPr>
          <p:cNvPr id="3" name="Rectangle 2"/>
          <p:cNvSpPr/>
          <p:nvPr/>
        </p:nvSpPr>
        <p:spPr>
          <a:xfrm>
            <a:off x="2320582" y="3244334"/>
            <a:ext cx="4502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http://www.ecircuitcenter.com/RunSPICE.htm</a:t>
            </a:r>
            <a:endParaRPr lang="en-US" dirty="0"/>
          </a:p>
        </p:txBody>
      </p:sp>
      <p:pic>
        <p:nvPicPr>
          <p:cNvPr id="5" name="Picture 4" descr="D:\BMT 313\Images\table 6.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4117429"/>
            <a:ext cx="5495925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286000" y="69269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http://www.faadooengineers.com/online-study/post/eee/analog-electronics-circuits/1011/level-translator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71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0" y="3094293"/>
            <a:ext cx="4572000" cy="618631"/>
          </a:xfrm>
          <a:prstGeom prst="rect">
            <a:avLst/>
          </a:prstGeom>
        </p:spPr>
        <p:txBody>
          <a:bodyPr lIns="64008" tIns="32004" rIns="64008" bIns="32004">
            <a:spAutoFit/>
          </a:bodyPr>
          <a:lstStyle/>
          <a:p>
            <a:r>
              <a:rPr lang="en-US" dirty="0"/>
              <a:t>https://www.mepits.com/tutorial/384/vlsi/steps-for-ic-manufacturing</a:t>
            </a:r>
          </a:p>
        </p:txBody>
      </p:sp>
    </p:spTree>
    <p:extLst>
      <p:ext uri="{BB962C8B-B14F-4D97-AF65-F5344CB8AC3E}">
        <p14:creationId xmlns:p14="http://schemas.microsoft.com/office/powerpoint/2010/main" val="3987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828801"/>
            <a:ext cx="3200400" cy="4434452"/>
          </a:xfrm>
          <a:prstGeom prst="rect">
            <a:avLst/>
          </a:prstGeom>
          <a:ln w="9525">
            <a:solidFill>
              <a:srgbClr val="FF00FF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85800"/>
            <a:ext cx="3486211" cy="58785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Basic Planar Fabrication Process : </a:t>
            </a:r>
          </a:p>
          <a:p>
            <a:r>
              <a:rPr lang="en-US" sz="1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	Silicon Wafer Preparation</a:t>
            </a:r>
          </a:p>
        </p:txBody>
      </p:sp>
      <p:pic>
        <p:nvPicPr>
          <p:cNvPr id="6148" name="Picture 4" descr="Image of Pulling Single Crystal Silicon Ingots (CZ Method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131" y="1828800"/>
            <a:ext cx="2502993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Image of Single Crystal Silicon Ingot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800" y="1642601"/>
            <a:ext cx="1694267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23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753214"/>
            <a:ext cx="7385281" cy="4452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85800"/>
            <a:ext cx="3486211" cy="58785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Basic Planar Fabrication Process : </a:t>
            </a:r>
          </a:p>
          <a:p>
            <a:r>
              <a:rPr lang="en-US" sz="1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	Silicon Wafer Preparation</a:t>
            </a:r>
          </a:p>
        </p:txBody>
      </p:sp>
      <p:pic>
        <p:nvPicPr>
          <p:cNvPr id="9" name="Picture 4" descr="Image of Peripheral Grind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154539"/>
            <a:ext cx="1574800" cy="395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506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699707"/>
            <a:ext cx="6883925" cy="3845687"/>
          </a:xfrm>
          <a:prstGeom prst="rect">
            <a:avLst/>
          </a:prstGeom>
          <a:ln w="9525">
            <a:solidFill>
              <a:srgbClr val="FF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85800"/>
            <a:ext cx="3486211" cy="58785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Basic Planar Fabrication Process : </a:t>
            </a:r>
          </a:p>
          <a:p>
            <a:r>
              <a:rPr lang="en-US" sz="1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	Silicon Wafer Preparation</a:t>
            </a:r>
          </a:p>
        </p:txBody>
      </p:sp>
      <p:pic>
        <p:nvPicPr>
          <p:cNvPr id="7174" name="Picture 6" descr="Image of Slic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0" y="514350"/>
            <a:ext cx="3618004" cy="331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Image of Polishing (Single Side Mirror Polishing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622550"/>
            <a:ext cx="3153193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Image of Packagi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0" y="4761841"/>
            <a:ext cx="2794000" cy="239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94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00"/>
            </a:gs>
            <a:gs pos="50000">
              <a:schemeClr val="accent1">
                <a:tint val="44500"/>
                <a:satMod val="160000"/>
              </a:schemeClr>
            </a:gs>
            <a:gs pos="95000">
              <a:schemeClr val="accent6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1520" y="260648"/>
            <a:ext cx="8640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I - IC </a:t>
            </a:r>
            <a:r>
              <a:rPr lang="en-US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FABRICATION AND CIRCUIT CONFIGURATION FOR LINEAR ICS</a:t>
            </a:r>
            <a:endParaRPr lang="en-IN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87624" y="1720840"/>
            <a:ext cx="7128792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Advantages of ICs over discrete components </a:t>
            </a:r>
            <a:endParaRPr lang="en-US" sz="2000" b="1" dirty="0" smtClean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Manufacturing </a:t>
            </a:r>
            <a:r>
              <a:rPr lang="en-US" sz="20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process of monolithic ICs </a:t>
            </a:r>
            <a:endParaRPr lang="en-US" sz="2000" b="1" dirty="0" smtClean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  <a:p>
            <a:pPr marL="1200150" lvl="2" indent="-285750">
              <a:buFont typeface="Courier New" pitchFamily="49" charset="0"/>
              <a:buChar char="o"/>
            </a:pPr>
            <a:r>
              <a:rPr lang="en-US" sz="20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bipolar </a:t>
            </a:r>
            <a:r>
              <a:rPr lang="en-US" sz="20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transistor </a:t>
            </a:r>
            <a:endParaRPr lang="en-US" sz="2000" b="1" dirty="0" smtClean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  <a:p>
            <a:pPr marL="1200150" lvl="2" indent="-285750">
              <a:buFont typeface="Courier New" pitchFamily="49" charset="0"/>
              <a:buChar char="o"/>
            </a:pPr>
            <a:r>
              <a:rPr lang="en-US" sz="20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diodes </a:t>
            </a:r>
          </a:p>
          <a:p>
            <a:pPr marL="1200150" lvl="2" indent="-285750">
              <a:buFont typeface="Courier New" pitchFamily="49" charset="0"/>
              <a:buChar char="o"/>
            </a:pPr>
            <a:r>
              <a:rPr lang="en-US" sz="20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Integrated </a:t>
            </a:r>
            <a:r>
              <a:rPr lang="en-US" sz="20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Resistors </a:t>
            </a:r>
          </a:p>
          <a:p>
            <a:pPr marL="1200150" lvl="2" indent="-285750">
              <a:buFont typeface="Courier New" pitchFamily="49" charset="0"/>
              <a:buChar char="o"/>
            </a:pPr>
            <a:r>
              <a:rPr lang="en-US" sz="20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Capacitors </a:t>
            </a:r>
          </a:p>
          <a:p>
            <a:pPr marL="1200150" lvl="2" indent="-285750">
              <a:buFont typeface="Courier New" pitchFamily="49" charset="0"/>
              <a:buChar char="o"/>
            </a:pPr>
            <a:r>
              <a:rPr lang="en-US" sz="20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Inductors</a:t>
            </a:r>
            <a:r>
              <a:rPr lang="en-US" sz="20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endParaRPr lang="en-US" sz="2000" b="1" dirty="0" smtClean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Differential </a:t>
            </a:r>
            <a:r>
              <a:rPr 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gain – </a:t>
            </a:r>
            <a:r>
              <a:rPr lang="en-US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CMRR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General </a:t>
            </a:r>
            <a:r>
              <a:rPr lang="en-US" sz="20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operational amplifier stages </a:t>
            </a:r>
            <a:endParaRPr lang="en-US" sz="2000" b="1" dirty="0" smtClean="0">
              <a:solidFill>
                <a:srgbClr val="00B0F0"/>
              </a:solidFill>
              <a:latin typeface="Times New Roman" pitchFamily="18" charset="0"/>
              <a:cs typeface="Times New Roman" pitchFamily="18" charset="0"/>
            </a:endParaRPr>
          </a:p>
          <a:p>
            <a:pPr marL="1200150" lvl="2" indent="-285750">
              <a:buFont typeface="Courier New" pitchFamily="49" charset="0"/>
              <a:buChar char="o"/>
            </a:pPr>
            <a:r>
              <a:rPr lang="en-US" sz="2000" b="1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Internal </a:t>
            </a:r>
            <a:r>
              <a:rPr lang="en-US" sz="20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circuit diagrams of IC 741 </a:t>
            </a:r>
            <a:endParaRPr lang="en-US" sz="2000" b="1" dirty="0" smtClean="0">
              <a:solidFill>
                <a:srgbClr val="00B0F0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DC </a:t>
            </a:r>
            <a:r>
              <a:rPr lang="en-US" sz="20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and AC performance characteristics </a:t>
            </a:r>
            <a:endParaRPr lang="en-US" sz="2000" b="1" dirty="0" smtClean="0">
              <a:solidFill>
                <a:srgbClr val="00B0F0"/>
              </a:solidFill>
              <a:latin typeface="Times New Roman" pitchFamily="18" charset="0"/>
              <a:cs typeface="Times New Roman" pitchFamily="18" charset="0"/>
            </a:endParaRPr>
          </a:p>
          <a:p>
            <a:pPr marL="1200150" lvl="2" indent="-285750">
              <a:buFont typeface="Courier New" pitchFamily="49" charset="0"/>
              <a:buChar char="o"/>
            </a:pPr>
            <a:r>
              <a:rPr lang="en-US" sz="2000" b="1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Slew </a:t>
            </a:r>
            <a:r>
              <a:rPr lang="en-US" sz="20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rate </a:t>
            </a:r>
            <a:endParaRPr lang="en-US" sz="2000" b="1" dirty="0" smtClean="0">
              <a:solidFill>
                <a:srgbClr val="00B0F0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Open </a:t>
            </a:r>
            <a:r>
              <a:rPr lang="en-US" sz="20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and closed loop </a:t>
            </a:r>
            <a:r>
              <a:rPr lang="en-US" sz="2000" b="1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configurations</a:t>
            </a:r>
            <a:endParaRPr lang="en-IN" sz="2000" b="1" dirty="0">
              <a:solidFill>
                <a:srgbClr val="00B0F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883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85800"/>
            <a:ext cx="3383555" cy="58785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Basic Planar Fabrication Process : </a:t>
            </a:r>
          </a:p>
          <a:p>
            <a:r>
              <a:rPr lang="en-US" sz="1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	Epitaxial Growth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1657350"/>
            <a:ext cx="6829514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00" y="2857500"/>
            <a:ext cx="4556125" cy="3842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0781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85800"/>
            <a:ext cx="3383555" cy="58785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Basic Planar Fabrication Process : </a:t>
            </a:r>
          </a:p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Oxidation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1" y="1714500"/>
            <a:ext cx="6925815" cy="2343150"/>
          </a:xfrm>
          <a:prstGeom prst="rect">
            <a:avLst/>
          </a:prstGeom>
          <a:ln w="9525">
            <a:solidFill>
              <a:srgbClr val="0070C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840" y="4572000"/>
            <a:ext cx="6979161" cy="2000250"/>
          </a:xfrm>
          <a:prstGeom prst="rect">
            <a:avLst/>
          </a:prstGeom>
          <a:ln w="9525">
            <a:solidFill>
              <a:srgbClr val="FF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452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600200"/>
            <a:ext cx="8362731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85800"/>
            <a:ext cx="3383555" cy="58785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Basic Planar Fabrication Process : </a:t>
            </a:r>
          </a:p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Photolithography</a:t>
            </a:r>
          </a:p>
        </p:txBody>
      </p:sp>
    </p:spTree>
    <p:extLst>
      <p:ext uri="{BB962C8B-B14F-4D97-AF65-F5344CB8AC3E}">
        <p14:creationId xmlns:p14="http://schemas.microsoft.com/office/powerpoint/2010/main" val="339039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Top 30 Euv Lithography GIFs | Find the best GIF on Gfycat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543050"/>
            <a:ext cx="5786389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85800"/>
            <a:ext cx="3383555" cy="58785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Basic Planar Fabrication Process : </a:t>
            </a:r>
          </a:p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Photolithography</a:t>
            </a:r>
          </a:p>
        </p:txBody>
      </p:sp>
    </p:spTree>
    <p:extLst>
      <p:ext uri="{BB962C8B-B14F-4D97-AF65-F5344CB8AC3E}">
        <p14:creationId xmlns:p14="http://schemas.microsoft.com/office/powerpoint/2010/main" val="28126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The Basics of Microlithograph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885950"/>
            <a:ext cx="7265247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85800"/>
            <a:ext cx="3383555" cy="58785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Basic Planar Fabrication Process : </a:t>
            </a:r>
          </a:p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Photolithography</a:t>
            </a:r>
          </a:p>
        </p:txBody>
      </p:sp>
    </p:spTree>
    <p:extLst>
      <p:ext uri="{BB962C8B-B14F-4D97-AF65-F5344CB8AC3E}">
        <p14:creationId xmlns:p14="http://schemas.microsoft.com/office/powerpoint/2010/main" val="2296347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85800"/>
            <a:ext cx="3383555" cy="58785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Basic Planar Fabrication Process : </a:t>
            </a:r>
          </a:p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Diffusion Process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55" y="1943100"/>
            <a:ext cx="8192395" cy="4039306"/>
          </a:xfrm>
          <a:prstGeom prst="rect">
            <a:avLst/>
          </a:prstGeom>
          <a:ln w="9525">
            <a:solidFill>
              <a:srgbClr val="00B05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113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1863586"/>
            <a:ext cx="8780434" cy="4251464"/>
          </a:xfrm>
          <a:prstGeom prst="rect">
            <a:avLst/>
          </a:prstGeom>
          <a:ln w="9525">
            <a:solidFill>
              <a:srgbClr val="00B05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85800"/>
            <a:ext cx="3383555" cy="58785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Basic Planar Fabrication Process : </a:t>
            </a:r>
          </a:p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Diffusion Process</a:t>
            </a:r>
          </a:p>
        </p:txBody>
      </p:sp>
    </p:spTree>
    <p:extLst>
      <p:ext uri="{BB962C8B-B14F-4D97-AF65-F5344CB8AC3E}">
        <p14:creationId xmlns:p14="http://schemas.microsoft.com/office/powerpoint/2010/main" val="1041076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85800"/>
            <a:ext cx="3383555" cy="58785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Basic Planar Fabrication Process : </a:t>
            </a:r>
          </a:p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Ion Implantation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415021"/>
            <a:ext cx="5842000" cy="5372934"/>
          </a:xfrm>
          <a:prstGeom prst="rect">
            <a:avLst/>
          </a:prstGeom>
          <a:ln w="9525">
            <a:solidFill>
              <a:srgbClr val="00B05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284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85800"/>
            <a:ext cx="3383555" cy="58785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Basic Planar Fabrication Process : </a:t>
            </a:r>
          </a:p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Ion Implantation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747355" y="1543050"/>
            <a:ext cx="6766628" cy="5086350"/>
            <a:chOff x="3623850" y="3914775"/>
            <a:chExt cx="6555270" cy="3969026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3788" y="3914775"/>
              <a:ext cx="6448425" cy="1314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42"/>
            <a:stretch/>
          </p:blipFill>
          <p:spPr bwMode="auto">
            <a:xfrm>
              <a:off x="3623850" y="5235851"/>
              <a:ext cx="6555270" cy="2647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99419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85800"/>
            <a:ext cx="5121146" cy="58785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Basic Planar Fabrication Process : </a:t>
            </a:r>
          </a:p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Isolation Technique – PN Junction Isolation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1" y="2171700"/>
            <a:ext cx="7401539" cy="3114675"/>
          </a:xfrm>
          <a:prstGeom prst="rect">
            <a:avLst/>
          </a:prstGeom>
          <a:ln w="9525">
            <a:solidFill>
              <a:srgbClr val="00B05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770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99592" y="335585"/>
            <a:ext cx="7848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Advantages of ICs over discrete components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838" y="1164134"/>
            <a:ext cx="908816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Miniaturization and hence increased equipment density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Cost reduction due to batch processing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Increased system reliability due to elimination of soldered joints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Improved functional performance.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Matched devices.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Increased operating speeds.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Reduction in power consumption.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packaged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ICs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use much less material than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discrete circuits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2800" b="1" i="0" dirty="0" smtClean="0">
                <a:effectLst/>
                <a:latin typeface="Times New Roman" pitchFamily="18" charset="0"/>
                <a:cs typeface="Times New Roman" pitchFamily="18" charset="0"/>
              </a:rPr>
              <a:t>Uniformity of components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2800" b="1" i="0" dirty="0" smtClean="0">
                <a:effectLst/>
                <a:latin typeface="Times New Roman" pitchFamily="18" charset="0"/>
                <a:cs typeface="Times New Roman" pitchFamily="18" charset="0"/>
              </a:rPr>
              <a:t>Ease of manufacture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2800" b="1" i="0" dirty="0" smtClean="0">
                <a:effectLst/>
                <a:latin typeface="Times New Roman" pitchFamily="18" charset="0"/>
                <a:cs typeface="Times New Roman" pitchFamily="18" charset="0"/>
              </a:rPr>
              <a:t>Speed, Size, Cost, Power Consumption improvement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2800" b="0" i="0" dirty="0" smtClean="0">
                <a:effectLst/>
                <a:latin typeface="Times New Roman" pitchFamily="18" charset="0"/>
                <a:cs typeface="Times New Roman" pitchFamily="18" charset="0"/>
              </a:rPr>
              <a:t>More robust against vibration</a:t>
            </a:r>
            <a:endParaRPr lang="en-IN" sz="28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9472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859596" y="1624293"/>
            <a:ext cx="7624972" cy="4458490"/>
            <a:chOff x="3562350" y="3857625"/>
            <a:chExt cx="6591300" cy="2906782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2350" y="3857625"/>
              <a:ext cx="6591300" cy="1428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4737" y="5430907"/>
              <a:ext cx="6486525" cy="1333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" name="TextBox 6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85800"/>
            <a:ext cx="5121146" cy="58785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Basic Planar Fabrication Process : </a:t>
            </a:r>
          </a:p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Isolation Technique – PN Junction Isolation</a:t>
            </a:r>
          </a:p>
        </p:txBody>
      </p:sp>
    </p:spTree>
    <p:extLst>
      <p:ext uri="{BB962C8B-B14F-4D97-AF65-F5344CB8AC3E}">
        <p14:creationId xmlns:p14="http://schemas.microsoft.com/office/powerpoint/2010/main" val="2622684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71750"/>
            <a:ext cx="8422640" cy="2178110"/>
          </a:xfrm>
          <a:prstGeom prst="rect">
            <a:avLst/>
          </a:prstGeom>
          <a:ln w="9525">
            <a:solidFill>
              <a:srgbClr val="FF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85800"/>
            <a:ext cx="5121146" cy="58785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Basic Planar Fabrication Process : </a:t>
            </a:r>
          </a:p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Isolation Technique – PN Junction Isolation</a:t>
            </a:r>
          </a:p>
        </p:txBody>
      </p:sp>
    </p:spTree>
    <p:extLst>
      <p:ext uri="{BB962C8B-B14F-4D97-AF65-F5344CB8AC3E}">
        <p14:creationId xmlns:p14="http://schemas.microsoft.com/office/powerpoint/2010/main" val="33558486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1536415"/>
            <a:ext cx="6353037" cy="4243190"/>
          </a:xfrm>
          <a:prstGeom prst="rect">
            <a:avLst/>
          </a:prstGeom>
          <a:ln w="9525">
            <a:solidFill>
              <a:srgbClr val="00B05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85800"/>
            <a:ext cx="4856651" cy="58785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Basic Planar Fabrication Process : </a:t>
            </a:r>
          </a:p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Isolation Technique – Dielectric Isolation</a:t>
            </a:r>
          </a:p>
        </p:txBody>
      </p:sp>
    </p:spTree>
    <p:extLst>
      <p:ext uri="{BB962C8B-B14F-4D97-AF65-F5344CB8AC3E}">
        <p14:creationId xmlns:p14="http://schemas.microsoft.com/office/powerpoint/2010/main" val="3054138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0" y="1957388"/>
            <a:ext cx="8318500" cy="2943225"/>
          </a:xfrm>
          <a:prstGeom prst="rect">
            <a:avLst/>
          </a:prstGeom>
          <a:ln w="9525">
            <a:solidFill>
              <a:srgbClr val="00B0F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85800"/>
            <a:ext cx="4856651" cy="58785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Basic Planar Fabrication Process : </a:t>
            </a:r>
          </a:p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Isolation Technique – Dielectric Isolation</a:t>
            </a:r>
          </a:p>
        </p:txBody>
      </p:sp>
    </p:spTree>
    <p:extLst>
      <p:ext uri="{BB962C8B-B14F-4D97-AF65-F5344CB8AC3E}">
        <p14:creationId xmlns:p14="http://schemas.microsoft.com/office/powerpoint/2010/main" val="1079155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85800"/>
            <a:ext cx="3383555" cy="58785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Basic Planar Fabrication Process : </a:t>
            </a:r>
          </a:p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Metallization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221" y="1266807"/>
            <a:ext cx="4775200" cy="5542643"/>
          </a:xfrm>
          <a:prstGeom prst="rect">
            <a:avLst/>
          </a:prstGeom>
          <a:ln w="9525">
            <a:solidFill>
              <a:srgbClr val="FF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6150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85800"/>
            <a:ext cx="3383555" cy="58785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Basic Planar Fabrication Process : </a:t>
            </a:r>
          </a:p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Metallization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1967948"/>
            <a:ext cx="8438838" cy="3371850"/>
          </a:xfrm>
          <a:prstGeom prst="rect">
            <a:avLst/>
          </a:prstGeom>
          <a:ln w="9525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28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85800"/>
            <a:ext cx="3383555" cy="58785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Basic Planar Fabrication Process : </a:t>
            </a:r>
          </a:p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Metallization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1371600"/>
            <a:ext cx="7772400" cy="5433380"/>
          </a:xfrm>
          <a:prstGeom prst="rect">
            <a:avLst/>
          </a:prstGeom>
          <a:ln w="9525">
            <a:solidFill>
              <a:srgbClr val="0070C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94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85800"/>
            <a:ext cx="3562898" cy="58785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Basic Planar Fabrication Process : </a:t>
            </a:r>
          </a:p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Assembling and Packaging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806" y="1309048"/>
            <a:ext cx="3576881" cy="5257801"/>
          </a:xfrm>
          <a:prstGeom prst="rect">
            <a:avLst/>
          </a:prstGeom>
          <a:ln w="9525">
            <a:solidFill>
              <a:srgbClr val="FF00FF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63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857500"/>
            <a:ext cx="7635873" cy="1625203"/>
          </a:xfrm>
          <a:prstGeom prst="rect">
            <a:avLst/>
          </a:prstGeom>
          <a:ln w="9525">
            <a:solidFill>
              <a:srgbClr val="0070C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85800"/>
            <a:ext cx="3562898" cy="58785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Basic Planar Fabrication Process : </a:t>
            </a:r>
          </a:p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Assembling and Packaging</a:t>
            </a:r>
          </a:p>
        </p:txBody>
      </p:sp>
    </p:spTree>
    <p:extLst>
      <p:ext uri="{BB962C8B-B14F-4D97-AF65-F5344CB8AC3E}">
        <p14:creationId xmlns:p14="http://schemas.microsoft.com/office/powerpoint/2010/main" val="354194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85800"/>
            <a:ext cx="3266535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Fabrication Process  of a Circuit: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521" y="1714500"/>
            <a:ext cx="5890879" cy="4234070"/>
          </a:xfrm>
          <a:prstGeom prst="rect">
            <a:avLst/>
          </a:prstGeom>
          <a:ln w="9525">
            <a:solidFill>
              <a:srgbClr val="00B05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09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99592" y="335585"/>
            <a:ext cx="7848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Basic Information of Op-Amp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87824" y="1158107"/>
            <a:ext cx="288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Op-Amp Symbol</a:t>
            </a:r>
            <a:endParaRPr lang="en-IN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8" name="Picture 4" descr="Inverting Operational Amplifier (Op-amp): Circuit Design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492896"/>
            <a:ext cx="6211958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7832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85800"/>
            <a:ext cx="3266535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Fabrication Process  of a Circuit: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6000" y="1485900"/>
            <a:ext cx="1880708" cy="3262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IN" sz="1700" b="1" dirty="0" smtClean="0">
                <a:latin typeface="Times New Roman" pitchFamily="18" charset="0"/>
                <a:cs typeface="Times New Roman" pitchFamily="18" charset="0"/>
              </a:rPr>
              <a:t>Wafer Preparation</a:t>
            </a:r>
            <a:endParaRPr lang="en-IN" sz="17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2514600"/>
            <a:ext cx="7949293" cy="1814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154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85800"/>
            <a:ext cx="3266535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Fabrication Process  of a Circuit: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6000" y="1485900"/>
            <a:ext cx="1755609" cy="3262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IN" sz="1700" b="1" dirty="0" smtClean="0">
                <a:latin typeface="Times New Roman" pitchFamily="18" charset="0"/>
                <a:cs typeface="Times New Roman" pitchFamily="18" charset="0"/>
              </a:rPr>
              <a:t>Epitaxial Growth</a:t>
            </a:r>
            <a:endParaRPr lang="en-IN" sz="17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416" y="2811066"/>
            <a:ext cx="7117473" cy="2049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266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85800"/>
            <a:ext cx="3266535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Fabrication Process  of a Circuit: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6000" y="1485900"/>
            <a:ext cx="1063817" cy="3262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IN" sz="1700" b="1" dirty="0" smtClean="0">
                <a:latin typeface="Times New Roman" pitchFamily="18" charset="0"/>
                <a:cs typeface="Times New Roman" pitchFamily="18" charset="0"/>
              </a:rPr>
              <a:t>Oxidation</a:t>
            </a:r>
            <a:endParaRPr lang="en-IN" sz="17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34" y="2633869"/>
            <a:ext cx="7281636" cy="2628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865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85800"/>
            <a:ext cx="3266535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Fabrication Process  of a Circuit: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6000" y="1485900"/>
            <a:ext cx="1857303" cy="3262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IN" sz="1700" b="1" dirty="0" smtClean="0">
                <a:latin typeface="Times New Roman" pitchFamily="18" charset="0"/>
                <a:cs typeface="Times New Roman" pitchFamily="18" charset="0"/>
              </a:rPr>
              <a:t>Isolation Diffusion</a:t>
            </a:r>
            <a:endParaRPr lang="en-IN" sz="17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943100"/>
            <a:ext cx="7238568" cy="2608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335" y="4914900"/>
            <a:ext cx="4872699" cy="1771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100418" y="4850296"/>
            <a:ext cx="2941896" cy="32624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IN" sz="1700" b="1" dirty="0" smtClean="0">
                <a:latin typeface="Times New Roman" pitchFamily="18" charset="0"/>
                <a:cs typeface="Times New Roman" pitchFamily="18" charset="0"/>
              </a:rPr>
              <a:t>Isolation Diffusion – Top View</a:t>
            </a:r>
            <a:endParaRPr lang="en-IN" sz="17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93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85800"/>
            <a:ext cx="3266535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Fabrication Process  of a Circuit: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6000" y="1485900"/>
            <a:ext cx="1480598" cy="3262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IN" sz="1700" b="1" dirty="0" smtClean="0">
                <a:latin typeface="Times New Roman" pitchFamily="18" charset="0"/>
                <a:cs typeface="Times New Roman" pitchFamily="18" charset="0"/>
              </a:rPr>
              <a:t>Base Diffusion</a:t>
            </a:r>
            <a:endParaRPr lang="en-IN" sz="17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360" y="2457450"/>
            <a:ext cx="7097585" cy="3575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034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85800"/>
            <a:ext cx="3266535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Fabrication Process  of a Circuit: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6000" y="1485900"/>
            <a:ext cx="1765227" cy="3262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IN" sz="1700" b="1" dirty="0" smtClean="0">
                <a:latin typeface="Times New Roman" pitchFamily="18" charset="0"/>
                <a:cs typeface="Times New Roman" pitchFamily="18" charset="0"/>
              </a:rPr>
              <a:t>Emitter Diffusion</a:t>
            </a:r>
            <a:endParaRPr lang="en-IN" sz="17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72" y="2364580"/>
            <a:ext cx="7744679" cy="3693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074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2571750"/>
            <a:ext cx="69850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85800"/>
            <a:ext cx="3266535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Fabrication Process  of a Circuit: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6001" y="1485900"/>
            <a:ext cx="2849819" cy="3262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IN" sz="1700" b="1" dirty="0" smtClean="0">
                <a:latin typeface="Times New Roman" pitchFamily="18" charset="0"/>
                <a:cs typeface="Times New Roman" pitchFamily="18" charset="0"/>
              </a:rPr>
              <a:t>Emitter Diffusion – Top View</a:t>
            </a:r>
            <a:endParaRPr lang="en-IN" sz="17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47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85800"/>
            <a:ext cx="3266535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Fabrication Process  of a Circuit: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6000" y="1485900"/>
            <a:ext cx="2485680" cy="3262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IN" sz="1700" b="1" dirty="0" smtClean="0">
                <a:latin typeface="Times New Roman" pitchFamily="18" charset="0"/>
                <a:cs typeface="Times New Roman" pitchFamily="18" charset="0"/>
              </a:rPr>
              <a:t>Aluminium Metallization</a:t>
            </a:r>
            <a:endParaRPr lang="en-IN" sz="17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2228850"/>
            <a:ext cx="7915166" cy="4388677"/>
          </a:xfrm>
          <a:prstGeom prst="rect">
            <a:avLst/>
          </a:prstGeom>
          <a:ln w="9525">
            <a:solidFill>
              <a:srgbClr val="0070C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3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2686050"/>
            <a:ext cx="8699720" cy="2457450"/>
          </a:xfrm>
          <a:prstGeom prst="rect">
            <a:avLst/>
          </a:prstGeom>
          <a:ln w="9525">
            <a:solidFill>
              <a:srgbClr val="00B05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85800"/>
            <a:ext cx="3266535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Fabrication Process  of a Circuit: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6000" y="1485900"/>
            <a:ext cx="2485680" cy="3262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IN" sz="1700" b="1" dirty="0" smtClean="0">
                <a:latin typeface="Times New Roman" pitchFamily="18" charset="0"/>
                <a:cs typeface="Times New Roman" pitchFamily="18" charset="0"/>
              </a:rPr>
              <a:t>Aluminium Metallization</a:t>
            </a:r>
            <a:endParaRPr lang="en-IN" sz="17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85800"/>
            <a:ext cx="3266535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Fabrication Process  of a Circuit: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6000" y="1485900"/>
            <a:ext cx="2054601" cy="3262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IN" sz="1700" b="1" dirty="0" smtClean="0">
                <a:latin typeface="Times New Roman" pitchFamily="18" charset="0"/>
                <a:cs typeface="Times New Roman" pitchFamily="18" charset="0"/>
              </a:rPr>
              <a:t>Cross-sectional View</a:t>
            </a:r>
            <a:endParaRPr lang="en-IN" sz="17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2286000"/>
            <a:ext cx="7861821" cy="3943350"/>
          </a:xfrm>
          <a:prstGeom prst="rect">
            <a:avLst/>
          </a:prstGeom>
          <a:ln w="9525">
            <a:solidFill>
              <a:srgbClr val="00B05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06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Integrated Circuit Package Types - Vintage Computer Chip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693903"/>
            <a:ext cx="3867150" cy="416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899592" y="335585"/>
            <a:ext cx="7848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Basic Information of Op-Amp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87824" y="1158107"/>
            <a:ext cx="288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Packages</a:t>
            </a:r>
            <a:endParaRPr lang="en-IN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5287" y="2016603"/>
            <a:ext cx="540083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The Metal Can (TO) Package</a:t>
            </a:r>
          </a:p>
          <a:p>
            <a:pPr marL="285750" indent="-285750">
              <a:buFont typeface="Wingdings" pitchFamily="2" charset="2"/>
              <a:buChar char="Ø"/>
            </a:pPr>
            <a:endParaRPr lang="en-IN" sz="32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IN" sz="3200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The Dual-in-line Package</a:t>
            </a:r>
          </a:p>
          <a:p>
            <a:pPr marL="285750" indent="-285750">
              <a:buFont typeface="Wingdings" pitchFamily="2" charset="2"/>
              <a:buChar char="Ø"/>
            </a:pPr>
            <a:endParaRPr lang="en-IN" sz="3200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IN" sz="32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The Flat package or Flat pack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7366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85800"/>
            <a:ext cx="3266535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Fabrication Process  of a Circuit: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6000" y="1485900"/>
            <a:ext cx="2054601" cy="3262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IN" sz="1700" b="1" dirty="0" smtClean="0">
                <a:latin typeface="Times New Roman" pitchFamily="18" charset="0"/>
                <a:cs typeface="Times New Roman" pitchFamily="18" charset="0"/>
              </a:rPr>
              <a:t>Cross-sectional View</a:t>
            </a:r>
            <a:endParaRPr lang="en-IN" sz="17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72" y="2286001"/>
            <a:ext cx="7572128" cy="4198820"/>
          </a:xfrm>
          <a:prstGeom prst="rect">
            <a:avLst/>
          </a:prstGeom>
          <a:ln w="9525">
            <a:solidFill>
              <a:srgbClr val="00B05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61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 fontScale="90000"/>
          </a:bodyPr>
          <a:lstStyle/>
          <a:p>
            <a:r>
              <a:rPr lang="en-US" sz="6000" dirty="0" smtClean="0">
                <a:latin typeface="Times New Roman" pitchFamily="18" charset="0"/>
                <a:cs typeface="Times New Roman" pitchFamily="18" charset="0"/>
              </a:rPr>
              <a:t>INTEGRATED CAPACITORS AND INDUCTORS</a:t>
            </a:r>
            <a:endParaRPr lang="en-US" sz="6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INTEGRATED CAPACITORS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METHODS:</a:t>
            </a: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&gt;Junction Capacitor</a:t>
            </a:r>
          </a:p>
          <a:p>
            <a:pPr>
              <a:buNone/>
            </a:pP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&gt;MOS and Thin film Capacitor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1] JUNCTION CAPACITOR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 descr="cap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71472" y="1214422"/>
            <a:ext cx="8072494" cy="514353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Description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2 Junctions J1,J2</a:t>
            </a:r>
          </a:p>
          <a:p>
            <a:pPr>
              <a:buNone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  &gt; J2 –reverse biased : produces C2(desired capacitance)</a:t>
            </a:r>
          </a:p>
          <a:p>
            <a:pPr>
              <a:buNone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  &gt; J1-present between n-type layer and substrate : produces C1</a:t>
            </a:r>
          </a:p>
          <a:p>
            <a:pPr>
              <a:buNone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  &gt;Due to bulk resistance of n-type region there occurs a series resistance R</a:t>
            </a:r>
          </a:p>
          <a:p>
            <a:pPr>
              <a:buFont typeface="Wingdings"/>
              <a:buChar char="Ø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Conditions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&gt; To minimize C1,substrate must be held at the most negative point in the circuit.</a:t>
            </a: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&gt;Value of C2 depends on:</a:t>
            </a: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* Area of the junction</a:t>
            </a: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* Impurity concentration of n-type layer.</a:t>
            </a: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* Voltage across the junction</a:t>
            </a:r>
          </a:p>
          <a:p>
            <a:pPr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Inference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&gt; C2 is polarized -It can be obtained only when </a:t>
            </a: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 the junction is reverse biased..</a:t>
            </a: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&gt; Therefore, the junction capacitance of a reverse biased  diode  is  used as  an  element  in</a:t>
            </a: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 monolithic ICs..</a:t>
            </a: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2]MOS AND THIN FILM CAPACITOR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Content Placeholder 7" descr="cap1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786314" y="1714488"/>
            <a:ext cx="3929090" cy="4643470"/>
          </a:xfrm>
        </p:spPr>
      </p:pic>
      <p:pic>
        <p:nvPicPr>
          <p:cNvPr id="7" name="Content Placeholder 6" descr="cap2.pn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285720" y="1714488"/>
            <a:ext cx="4350197" cy="464347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MOS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None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&gt;Parallel plate capacitor</a:t>
            </a:r>
          </a:p>
          <a:p>
            <a:pPr>
              <a:buNone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&gt;SiO2 – dielectric</a:t>
            </a:r>
          </a:p>
          <a:p>
            <a:pPr>
              <a:buNone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&gt;n-type region : lower plate</a:t>
            </a:r>
          </a:p>
          <a:p>
            <a:pPr>
              <a:buNone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&gt;thin film of </a:t>
            </a:r>
            <a:r>
              <a:rPr lang="en-US" sz="3600" dirty="0" err="1" smtClean="0">
                <a:latin typeface="Times New Roman" pitchFamily="18" charset="0"/>
                <a:cs typeface="Times New Roman" pitchFamily="18" charset="0"/>
              </a:rPr>
              <a:t>aluminium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buNone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   metallization : upper plate</a:t>
            </a:r>
          </a:p>
          <a:p>
            <a:pPr>
              <a:buNone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&gt;It consists of a resistance R due to n+ region ,junction J1 and associated capacitance  C1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Inference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&gt;capacitor is non-polar:</a:t>
            </a:r>
          </a:p>
          <a:p>
            <a:pPr>
              <a:buNone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  The plates can be positive or negative </a:t>
            </a:r>
          </a:p>
          <a:p>
            <a:pPr>
              <a:buNone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  and it is not a function of voltage applied.</a:t>
            </a:r>
          </a:p>
          <a:p>
            <a:pPr>
              <a:buNone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&gt;Silicon Nitride(Si3N4)-can be use as a dielectric layer to give more circuit flexibility.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99592" y="335585"/>
            <a:ext cx="7848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Basic Information of Op-Amp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5360" y="1196752"/>
            <a:ext cx="87571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Package may contain Single, Two (Dual) or Four (Quad) Op-Amps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Number of pins (8 – CAN, DIP; 10 - Flat; 14 – IP)</a:t>
            </a:r>
          </a:p>
        </p:txBody>
      </p:sp>
      <p:pic>
        <p:nvPicPr>
          <p:cNvPr id="3074" name="Picture 2" descr="LM358 IC Low Power Dual Operational Amplifier Op Amp IC Other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5" t="29174" r="465" b="13708"/>
          <a:stretch/>
        </p:blipFill>
        <p:spPr bwMode="auto">
          <a:xfrm>
            <a:off x="135287" y="3627685"/>
            <a:ext cx="4518670" cy="258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L084 Quad Op-Amp - ProtoSuppli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253769"/>
            <a:ext cx="4789373" cy="295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3405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THIN FILM CAPACITOR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Aluminium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or tantalum is used as capacitor plates.</a:t>
            </a: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aluminium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oxide(Al2O3) or tantalum oxide(Ta2O5) is used as dielectric plates.</a:t>
            </a: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&gt;cons:</a:t>
            </a:r>
          </a:p>
          <a:p>
            <a:pPr>
              <a:buFont typeface="Arial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it fails when voltage rating exceeds due to breakdown of the dielectric.</a:t>
            </a:r>
          </a:p>
          <a:p>
            <a:pPr>
              <a:buFont typeface="Arial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It is a destructive and irreversible failure mechanism and hence requires voltage protection.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Comparison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Junction capacitor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Mos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capacitor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&gt;The desired capacitance (C2) is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polarised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&gt;It can only be obtained when the junction (J2) is reverse biased.</a:t>
            </a: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&gt;It depends upon the applied voltage.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&gt;The capacitor is non-polar.</a:t>
            </a: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&gt;the plates can be either positive or negative </a:t>
            </a: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&gt;It is not a function of the voltage applied.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INTEGRATED INDUCTORS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/>
              <a:buChar char="Ø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IC inductors can be made into a metallic thin film spirals-by successive deposition of conduction patterns.</a:t>
            </a:r>
          </a:p>
          <a:p>
            <a:pPr>
              <a:buFont typeface="Wingdings"/>
              <a:buChar char="Ø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Inductance in the order of 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nano-henry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with low quality can only be obtained.</a:t>
            </a:r>
          </a:p>
          <a:p>
            <a:pPr>
              <a:buFont typeface="Wingdings"/>
              <a:buChar char="Ø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A 3-dimensional coil structure is required to obtain large 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no.of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turns.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Applications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/>
              <a:buChar char="Ø"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In RF circuits , inductors external to IC-packages are used.</a:t>
            </a:r>
          </a:p>
          <a:p>
            <a:pPr>
              <a:buFont typeface="Wingdings"/>
              <a:buChar char="Ø"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In thin film MIC , thin- film inductor spirals are used giving </a:t>
            </a:r>
            <a:r>
              <a:rPr lang="en-US" sz="3600" dirty="0" err="1" smtClean="0">
                <a:latin typeface="Times New Roman" pitchFamily="18" charset="0"/>
                <a:cs typeface="Times New Roman" pitchFamily="18" charset="0"/>
              </a:rPr>
              <a:t>upto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 250 </a:t>
            </a:r>
            <a:r>
              <a:rPr lang="en-US" sz="3600" dirty="0" err="1" smtClean="0">
                <a:latin typeface="Times New Roman" pitchFamily="18" charset="0"/>
                <a:cs typeface="Times New Roman" pitchFamily="18" charset="0"/>
              </a:rPr>
              <a:t>nH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4ECCB6-10BA-44AD-BE7C-9C2C360B1B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MONOLITHIC DIODES AND SCHOTTKY BARRIER DIODE</a:t>
            </a:r>
          </a:p>
        </p:txBody>
      </p:sp>
    </p:spTree>
    <p:extLst>
      <p:ext uri="{BB962C8B-B14F-4D97-AF65-F5344CB8AC3E}">
        <p14:creationId xmlns:p14="http://schemas.microsoft.com/office/powerpoint/2010/main" val="36432738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A4EC46F-F032-49CD-AA33-4ED581978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VARIOUS DIODE STRUCTURE: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="" xmlns:a16="http://schemas.microsoft.com/office/drawing/2014/main" id="{12BD401E-E7C6-417E-B5E4-F24F872AF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812484" y="2831186"/>
            <a:ext cx="5317697" cy="2286198"/>
          </a:xfrm>
        </p:spPr>
      </p:pic>
      <p:sp>
        <p:nvSpPr>
          <p:cNvPr id="4" name="Title 1">
            <a:extLst>
              <a:ext uri="{FF2B5EF4-FFF2-40B4-BE49-F238E27FC236}">
                <a16:creationId xmlns="" xmlns:a16="http://schemas.microsoft.com/office/drawing/2014/main" id="{C8B99D54-8DF9-46FD-9CEC-DF7EEB97E665}"/>
              </a:ext>
            </a:extLst>
          </p:cNvPr>
          <p:cNvSpPr txBox="1">
            <a:spLocks/>
          </p:cNvSpPr>
          <p:nvPr/>
        </p:nvSpPr>
        <p:spPr>
          <a:xfrm>
            <a:off x="527983" y="96678"/>
            <a:ext cx="7886700" cy="1325563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3822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E284D0-4E58-4618-A5C9-240D93A2F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TYPICAL VALUES: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CD79424D-B41B-4E7A-98D9-0DA786882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42200" y="2350542"/>
            <a:ext cx="6785436" cy="4060271"/>
          </a:xfrm>
        </p:spPr>
      </p:pic>
    </p:spTree>
    <p:extLst>
      <p:ext uri="{BB962C8B-B14F-4D97-AF65-F5344CB8AC3E}">
        <p14:creationId xmlns:p14="http://schemas.microsoft.com/office/powerpoint/2010/main" val="27407640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F9BE7EA-0B4E-4BE4-A789-3E5C1AFB7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DEFINITION: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0C35C4E-F5F4-4A51-B946-CBDAAA95B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074" y="2331344"/>
            <a:ext cx="7915931" cy="3636511"/>
          </a:xfrm>
        </p:spPr>
        <p:txBody>
          <a:bodyPr>
            <a:noAutofit/>
          </a:bodyPr>
          <a:lstStyle/>
          <a:p>
            <a:r>
              <a:rPr lang="en-IN" sz="2800" dirty="0">
                <a:latin typeface="Times New Roman" pitchFamily="18" charset="0"/>
                <a:cs typeface="Times New Roman" pitchFamily="18" charset="0"/>
              </a:rPr>
              <a:t>Breakdown voltage: It is the maximum voltage that the diode can withstand in reverse bias condition</a:t>
            </a:r>
          </a:p>
          <a:p>
            <a:pPr marL="0" indent="0">
              <a:buNone/>
            </a:pPr>
            <a:endParaRPr lang="en-IN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800" dirty="0">
                <a:latin typeface="Times New Roman" pitchFamily="18" charset="0"/>
                <a:cs typeface="Times New Roman" pitchFamily="18" charset="0"/>
              </a:rPr>
              <a:t>Storage time: The time period for the diode to remain in the conduction state even in the reverse bias state</a:t>
            </a:r>
          </a:p>
          <a:p>
            <a:endParaRPr lang="en-IN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800" dirty="0">
                <a:latin typeface="Times New Roman" pitchFamily="18" charset="0"/>
                <a:cs typeface="Times New Roman" pitchFamily="18" charset="0"/>
              </a:rPr>
              <a:t>Forward Voltage: Voltage drop across the diode in forward bias </a:t>
            </a: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condition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IN" sz="2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7768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664FA8E-F307-4EF9-B858-C605A4654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Cross section of a monolithic diode: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5E533B1D-E480-4F19-BA98-C500E4198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56915" y="2449003"/>
            <a:ext cx="3774495" cy="3636963"/>
          </a:xfrm>
        </p:spPr>
      </p:pic>
    </p:spTree>
    <p:extLst>
      <p:ext uri="{BB962C8B-B14F-4D97-AF65-F5344CB8AC3E}">
        <p14:creationId xmlns:p14="http://schemas.microsoft.com/office/powerpoint/2010/main" val="27134444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="" xmlns:a16="http://schemas.microsoft.com/office/drawing/2014/main" id="{92E8099C-89E4-4B5F-9C32-E0C019C55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79" y="447188"/>
            <a:ext cx="8720356" cy="970450"/>
          </a:xfrm>
        </p:spPr>
        <p:txBody>
          <a:bodyPr>
            <a:noAutofit/>
          </a:bodyPr>
          <a:lstStyle/>
          <a:p>
            <a:r>
              <a:rPr lang="en-IN" sz="2800" dirty="0">
                <a:latin typeface="Times New Roman" pitchFamily="18" charset="0"/>
                <a:cs typeface="Times New Roman" pitchFamily="18" charset="0"/>
              </a:rPr>
              <a:t>OHMIC CONTACT          RECTIFYING CONTACT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="" xmlns:a16="http://schemas.microsoft.com/office/drawing/2014/main" id="{D0DC7BC5-362D-4D47-B57B-43BF049B46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5379" y="2037730"/>
            <a:ext cx="3889405" cy="3638763"/>
          </a:xfrm>
        </p:spPr>
        <p:txBody>
          <a:bodyPr/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Diffuse n+ regions over the Al is deposited </a:t>
            </a: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Bipolar</a:t>
            </a: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Obeys ohms law</a:t>
            </a:r>
          </a:p>
          <a:p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="" xmlns:a16="http://schemas.microsoft.com/office/drawing/2014/main" id="{367DD4B3-492C-448B-8038-6D52324218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8189" y="2037728"/>
            <a:ext cx="3895937" cy="3638764"/>
          </a:xfrm>
        </p:spPr>
        <p:txBody>
          <a:bodyPr/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Al is directly deposited upon the n type </a:t>
            </a: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Unipolar</a:t>
            </a: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Forward voltage is 0.3v</a:t>
            </a:r>
          </a:p>
          <a:p>
            <a:pPr marL="0" indent="0">
              <a:buNone/>
            </a:pP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818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99592" y="335585"/>
            <a:ext cx="7848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Basic Information of Op-Amp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67744" y="1158107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Op-Amp Terminals</a:t>
            </a:r>
            <a:endParaRPr lang="en-IN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 descr="Operational Amplifier Basics - Op-amp tutoria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44" y="2132856"/>
            <a:ext cx="8052520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487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FE2CF40-521B-4EFB-9A7C-F335887C88A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86707" y="2137011"/>
            <a:ext cx="4704996" cy="385910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="" xmlns:a16="http://schemas.microsoft.com/office/drawing/2014/main" id="{357D2B36-4B4E-4B17-ABCC-1CFE64701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VI CHARACTERISTICS:</a:t>
            </a:r>
          </a:p>
        </p:txBody>
      </p:sp>
    </p:spTree>
    <p:extLst>
      <p:ext uri="{BB962C8B-B14F-4D97-AF65-F5344CB8AC3E}">
        <p14:creationId xmlns:p14="http://schemas.microsoft.com/office/powerpoint/2010/main" val="7415103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4DF065-F887-4EF3-B410-F52E8BDFC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SCHOTTKY DIODE: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40B176B-0086-4AF2-9660-5D4CB0B0F80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00959" y="3117647"/>
            <a:ext cx="3665618" cy="174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8844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84078ED6-7173-4E8E-BA34-CC3C49E4B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FEATURES OF SCHOTTKY DIODE: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5F7A61D9-7C24-46CD-8474-90D429AD8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Hot Carrier Diode</a:t>
            </a: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Metal and semiconductor junctions</a:t>
            </a: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Electrons as a majority carrier</a:t>
            </a: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No depletion region is formed</a:t>
            </a: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Reverse Recovery time is less</a:t>
            </a: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Low Forward voltage drop (0.3v)</a:t>
            </a: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Used in low power applications</a:t>
            </a: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Used in high switching applications like microwave </a:t>
            </a:r>
            <a:r>
              <a:rPr lang="en-IN" dirty="0" err="1">
                <a:latin typeface="Times New Roman" pitchFamily="18" charset="0"/>
                <a:cs typeface="Times New Roman" pitchFamily="18" charset="0"/>
              </a:rPr>
              <a:t>Ics,detectors,clampers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961F7C9-5BAB-4B09-9A9B-DA7E98EC393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77307" y="2222288"/>
            <a:ext cx="3059192" cy="232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157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99592" y="335585"/>
            <a:ext cx="7848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Ideal Op-Amp Characteristics </a:t>
            </a:r>
            <a:endParaRPr lang="en-US" sz="2400" b="1" dirty="0" smtClean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Ideal Operational Amplifier or Ideal Op Amp | Electrical4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08" y="1484784"/>
            <a:ext cx="5486400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2378756" y="2586608"/>
            <a:ext cx="0" cy="9144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80139" y="2843168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b="1" baseline="-25000" dirty="0" err="1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= 0</a:t>
            </a:r>
            <a:endParaRPr lang="en-IN" b="1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3480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354476"/>
              </p:ext>
            </p:extLst>
          </p:nvPr>
        </p:nvGraphicFramePr>
        <p:xfrm>
          <a:off x="395536" y="1916832"/>
          <a:ext cx="8229600" cy="347472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5400600"/>
                <a:gridCol w="282900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sz="3200" b="1" dirty="0">
                          <a:solidFill>
                            <a:srgbClr val="0070C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Characteristic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b="1" dirty="0">
                          <a:solidFill>
                            <a:srgbClr val="0070C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Value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sz="3200" dirty="0">
                          <a:latin typeface="Times New Roman" pitchFamily="18" charset="0"/>
                          <a:cs typeface="Times New Roman" pitchFamily="18" charset="0"/>
                        </a:rPr>
                        <a:t>Open Loop Gain (</a:t>
                      </a:r>
                      <a:r>
                        <a:rPr lang="en-IN" sz="3200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r>
                        <a:rPr lang="en-IN" sz="3200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OL</a:t>
                      </a:r>
                      <a:r>
                        <a:rPr lang="en-IN" sz="3200" dirty="0" smtClean="0"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lang="en-IN" sz="3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b="1" dirty="0">
                          <a:solidFill>
                            <a:srgbClr val="00B05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∝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sz="3200" dirty="0">
                          <a:latin typeface="Times New Roman" pitchFamily="18" charset="0"/>
                          <a:cs typeface="Times New Roman" pitchFamily="18" charset="0"/>
                        </a:rPr>
                        <a:t>Input </a:t>
                      </a:r>
                      <a:r>
                        <a:rPr lang="en-IN" sz="3200" dirty="0" smtClean="0">
                          <a:latin typeface="Times New Roman" pitchFamily="18" charset="0"/>
                          <a:cs typeface="Times New Roman" pitchFamily="18" charset="0"/>
                        </a:rPr>
                        <a:t>Resistance (</a:t>
                      </a:r>
                      <a:r>
                        <a:rPr lang="en-IN" sz="32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R</a:t>
                      </a:r>
                      <a:r>
                        <a:rPr lang="en-IN" sz="3200" baseline="-250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i</a:t>
                      </a:r>
                      <a:r>
                        <a:rPr lang="en-IN" sz="3200" dirty="0" smtClean="0"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lang="en-IN" sz="3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b="1">
                          <a:solidFill>
                            <a:srgbClr val="00B05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∝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sz="3200" dirty="0">
                          <a:latin typeface="Times New Roman" pitchFamily="18" charset="0"/>
                          <a:cs typeface="Times New Roman" pitchFamily="18" charset="0"/>
                        </a:rPr>
                        <a:t>Output </a:t>
                      </a:r>
                      <a:r>
                        <a:rPr lang="en-IN" sz="3200" dirty="0" smtClean="0">
                          <a:latin typeface="Times New Roman" pitchFamily="18" charset="0"/>
                          <a:cs typeface="Times New Roman" pitchFamily="18" charset="0"/>
                        </a:rPr>
                        <a:t>Resistance (R</a:t>
                      </a:r>
                      <a:r>
                        <a:rPr lang="en-IN" sz="3200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r>
                        <a:rPr lang="en-IN" sz="3200" dirty="0" smtClean="0"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lang="en-IN" sz="3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b="1">
                          <a:solidFill>
                            <a:srgbClr val="00B05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sz="3200" dirty="0" smtClean="0">
                          <a:latin typeface="Times New Roman" pitchFamily="18" charset="0"/>
                          <a:cs typeface="Times New Roman" pitchFamily="18" charset="0"/>
                        </a:rPr>
                        <a:t>Bandwidth </a:t>
                      </a:r>
                      <a:r>
                        <a:rPr lang="en-IN" sz="3200" dirty="0">
                          <a:latin typeface="Times New Roman" pitchFamily="18" charset="0"/>
                          <a:cs typeface="Times New Roman" pitchFamily="18" charset="0"/>
                        </a:rPr>
                        <a:t>of </a:t>
                      </a:r>
                      <a:r>
                        <a:rPr lang="en-IN" sz="3200" dirty="0" smtClean="0">
                          <a:latin typeface="Times New Roman" pitchFamily="18" charset="0"/>
                          <a:cs typeface="Times New Roman" pitchFamily="18" charset="0"/>
                        </a:rPr>
                        <a:t>Operation (BW)</a:t>
                      </a:r>
                      <a:endParaRPr lang="en-IN" sz="3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b="1">
                          <a:solidFill>
                            <a:srgbClr val="00B05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∝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sz="3200" dirty="0">
                          <a:latin typeface="Times New Roman" pitchFamily="18" charset="0"/>
                          <a:cs typeface="Times New Roman" pitchFamily="18" charset="0"/>
                        </a:rPr>
                        <a:t>Offset </a:t>
                      </a:r>
                      <a:r>
                        <a:rPr lang="en-IN" sz="3200" dirty="0" smtClean="0">
                          <a:latin typeface="Times New Roman" pitchFamily="18" charset="0"/>
                          <a:cs typeface="Times New Roman" pitchFamily="18" charset="0"/>
                        </a:rPr>
                        <a:t>Voltage (</a:t>
                      </a:r>
                      <a:r>
                        <a:rPr lang="en-IN" sz="2000" dirty="0" smtClean="0">
                          <a:solidFill>
                            <a:srgbClr val="FFFF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  <a:r>
                        <a:rPr lang="en-IN" sz="2000" baseline="-25000" dirty="0" smtClean="0">
                          <a:solidFill>
                            <a:srgbClr val="FFFF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r>
                        <a:rPr lang="en-IN" sz="2000" dirty="0" smtClean="0">
                          <a:solidFill>
                            <a:srgbClr val="FFFF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= 0;</a:t>
                      </a:r>
                      <a:r>
                        <a:rPr lang="en-IN" sz="2000" baseline="0" dirty="0" smtClean="0">
                          <a:solidFill>
                            <a:srgbClr val="FFFF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when V</a:t>
                      </a:r>
                      <a:r>
                        <a:rPr lang="en-IN" sz="2000" baseline="-25000" dirty="0" smtClean="0">
                          <a:solidFill>
                            <a:srgbClr val="FFFF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r>
                        <a:rPr lang="en-IN" sz="2000" baseline="0" dirty="0" smtClean="0">
                          <a:solidFill>
                            <a:srgbClr val="FFFF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=V</a:t>
                      </a:r>
                      <a:r>
                        <a:rPr lang="en-IN" sz="2000" baseline="-25000" dirty="0" smtClean="0">
                          <a:solidFill>
                            <a:srgbClr val="FFFF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IN" sz="2000" baseline="0" dirty="0" smtClean="0">
                          <a:solidFill>
                            <a:srgbClr val="FFFF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= 0</a:t>
                      </a:r>
                      <a:r>
                        <a:rPr lang="en-IN" sz="32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lang="en-IN" sz="3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b="1" dirty="0">
                          <a:solidFill>
                            <a:srgbClr val="00B05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899592" y="335585"/>
            <a:ext cx="7848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Ideal Op-Amp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42564215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54152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Ideal 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Op-Amp Equivalent Circuit</a:t>
            </a:r>
            <a:r>
              <a:rPr lang="en-US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IN" dirty="0"/>
          </a:p>
        </p:txBody>
      </p:sp>
      <p:pic>
        <p:nvPicPr>
          <p:cNvPr id="2050" name="Picture 2" descr="Draw and explain equivalent circuit of an ideal OP- A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24744"/>
            <a:ext cx="7019925" cy="507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9298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33602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Op-Amp Open Loop</a:t>
            </a:r>
            <a:endParaRPr lang="en-IN" sz="2800" dirty="0"/>
          </a:p>
        </p:txBody>
      </p:sp>
      <p:pic>
        <p:nvPicPr>
          <p:cNvPr id="4098" name="Picture 2" descr="Open Loop Configuration of Op amp | EEEGUIDE.CO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28"/>
          <a:stretch/>
        </p:blipFill>
        <p:spPr bwMode="auto">
          <a:xfrm>
            <a:off x="1043608" y="1988840"/>
            <a:ext cx="7555726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1711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35589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Op-Amp 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Closed Loop</a:t>
            </a:r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82235" y="2204864"/>
            <a:ext cx="875719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Current drawn by either of the input terminals is negligible.</a:t>
            </a:r>
          </a:p>
          <a:p>
            <a:pPr marL="285750" indent="-285750">
              <a:buFont typeface="Wingdings" pitchFamily="2" charset="2"/>
              <a:buChar char="Ø"/>
            </a:pPr>
            <a:endParaRPr lang="en-IN" sz="32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The differential input voltage </a:t>
            </a:r>
            <a:r>
              <a:rPr lang="en-IN" sz="32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IN" sz="3200" baseline="-25000" dirty="0" err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 is essentially Zero.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Output Voltage (V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) is independent of current drawn from output (as R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= 0). </a:t>
            </a:r>
          </a:p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3200" baseline="-25000" dirty="0" err="1" smtClean="0">
                <a:latin typeface="Times New Roman" pitchFamily="18" charset="0"/>
                <a:cs typeface="Times New Roman" pitchFamily="18" charset="0"/>
              </a:rPr>
              <a:t>OL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.V</a:t>
            </a:r>
            <a:r>
              <a:rPr lang="en-US" sz="3200" baseline="-25000" dirty="0" err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OL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. (V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-V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IN" sz="3200" baseline="-25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2235" y="1419717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Assumptions</a:t>
            </a:r>
            <a:endParaRPr lang="en-IN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485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35589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Op-Amp 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Closed Loop</a:t>
            </a:r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82235" y="1419717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Configurations</a:t>
            </a:r>
            <a:endParaRPr lang="en-IN" sz="28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2204864"/>
            <a:ext cx="80678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Inverting Amplifier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Non-Inverting Amplifier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Voltage Follower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Differential Amplifier</a:t>
            </a:r>
          </a:p>
        </p:txBody>
      </p:sp>
    </p:spTree>
    <p:extLst>
      <p:ext uri="{BB962C8B-B14F-4D97-AF65-F5344CB8AC3E}">
        <p14:creationId xmlns:p14="http://schemas.microsoft.com/office/powerpoint/2010/main" val="32716534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35589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Op-Amp 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Closed Loop</a:t>
            </a:r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82235" y="1419717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Inverting </a:t>
            </a:r>
            <a:r>
              <a:rPr lang="en-I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Amplifier</a:t>
            </a:r>
            <a:endParaRPr lang="en-IN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 descr="Inverting Operational Amplifier - The Inverting Op-a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43" y="2348880"/>
            <a:ext cx="6324012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220072" y="1580599"/>
            <a:ext cx="3888432" cy="12003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No Current Flows into the Input Terminals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The Differential Input Voltage is Zero as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= V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= 0 (Virtual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Ground)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781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99592" y="335585"/>
            <a:ext cx="7848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Basic Information of Op-Amp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67744" y="1158107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Op-Amp Power Supply Connections</a:t>
            </a:r>
            <a:endParaRPr lang="en-IN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 descr="Lessons In Electric Circuits -- Volume III (Semiconductors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6" y="2132856"/>
            <a:ext cx="7475516" cy="378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>
            <a:off x="7316693" y="3111194"/>
            <a:ext cx="914400" cy="914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254240" y="1879664"/>
            <a:ext cx="18066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dirty="0" err="1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Gnd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is Must, otherwise twice the supply damage the Op-Amp.</a:t>
            </a:r>
            <a:endParaRPr lang="en-IN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2185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47664" y="332656"/>
            <a:ext cx="35589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Op-Amp 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Closed Loop</a:t>
            </a:r>
            <a:endParaRPr lang="en-IN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282235" y="1419717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Inverting </a:t>
            </a:r>
            <a:r>
              <a:rPr lang="en-I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Amplifier</a:t>
            </a:r>
            <a:endParaRPr lang="en-IN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17056" y="2875002"/>
            <a:ext cx="2879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Closed-Loop Voltage </a:t>
            </a:r>
            <a:r>
              <a:rPr lang="en-IN" b="1" dirty="0" smtClean="0"/>
              <a:t>Gain is,</a:t>
            </a:r>
            <a:endParaRPr lang="en-IN" dirty="0"/>
          </a:p>
        </p:txBody>
      </p:sp>
      <p:pic>
        <p:nvPicPr>
          <p:cNvPr id="8196" name="Picture 4" descr="inverting operational amplifier gain equa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689" y="3244334"/>
            <a:ext cx="4531184" cy="104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nverting operational amplifier gai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581128"/>
            <a:ext cx="4646279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op-amp linear outpu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35" y="4577766"/>
            <a:ext cx="2576491" cy="203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2980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1494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Problem</a:t>
            </a:r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467545" y="1412776"/>
            <a:ext cx="867645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Design an Amplifier with a gain of -10 and input resistance equal to 10k</a:t>
            </a:r>
            <a:r>
              <a:rPr lang="el-GR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..</a:t>
            </a:r>
          </a:p>
          <a:p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Solution:</a:t>
            </a:r>
          </a:p>
          <a:p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Given</a:t>
            </a:r>
          </a:p>
          <a:p>
            <a:pPr lvl="1"/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Gain = -10</a:t>
            </a:r>
          </a:p>
          <a:p>
            <a:pPr lvl="1"/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800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= 10k</a:t>
            </a:r>
            <a:r>
              <a:rPr lang="el-GR" sz="2800" dirty="0" smtClean="0">
                <a:latin typeface="Times New Roman" pitchFamily="18" charset="0"/>
                <a:cs typeface="Times New Roman" pitchFamily="18" charset="0"/>
              </a:rPr>
              <a:t>Ω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2" descr="Inverting Operational Amplifier - The Inverting Op-a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173218"/>
            <a:ext cx="4517151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1224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52128" y="116632"/>
            <a:ext cx="1494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Problem</a:t>
            </a:r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2009" y="1196752"/>
            <a:ext cx="867645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Design an Amplifier with a gain of -10 and input resistance equal to 10k</a:t>
            </a:r>
            <a:r>
              <a:rPr lang="el-GR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Solution:</a:t>
            </a:r>
          </a:p>
          <a:p>
            <a:pPr lvl="1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Given</a:t>
            </a:r>
          </a:p>
          <a:p>
            <a:pPr lvl="1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Gain = -10</a:t>
            </a:r>
          </a:p>
          <a:p>
            <a:pPr lvl="1"/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800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= 10k</a:t>
            </a:r>
            <a:r>
              <a:rPr lang="el-GR" sz="2800" dirty="0" smtClean="0">
                <a:latin typeface="Times New Roman" pitchFamily="18" charset="0"/>
                <a:cs typeface="Times New Roman" pitchFamily="18" charset="0"/>
              </a:rPr>
              <a:t>Ω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800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= -A</a:t>
            </a:r>
            <a:r>
              <a:rPr lang="en-US" sz="2800" baseline="-25000" dirty="0" smtClean="0">
                <a:latin typeface="Times New Roman" pitchFamily="18" charset="0"/>
                <a:cs typeface="Times New Roman" pitchFamily="18" charset="0"/>
              </a:rPr>
              <a:t>CL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800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	 =	- (10)×(10k</a:t>
            </a:r>
            <a:r>
              <a:rPr lang="el-GR" sz="2800" dirty="0" smtClean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) = </a:t>
            </a: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100k</a:t>
            </a:r>
            <a:r>
              <a:rPr lang="el-GR" sz="3600" b="1" dirty="0" smtClean="0">
                <a:latin typeface="Times New Roman" pitchFamily="18" charset="0"/>
                <a:cs typeface="Times New Roman" pitchFamily="18" charset="0"/>
              </a:rPr>
              <a:t>Ω</a:t>
            </a:r>
            <a:endParaRPr lang="en-US" sz="2800" b="1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1494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Problem</a:t>
            </a:r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467545" y="1412776"/>
            <a:ext cx="867645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 an Inverting Amplifier, R</a:t>
            </a:r>
            <a:r>
              <a:rPr lang="en-US" sz="28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= 10k</a:t>
            </a:r>
            <a:r>
              <a:rPr lang="el-GR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Ω 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8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Rf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= 100k</a:t>
            </a:r>
            <a:r>
              <a:rPr lang="el-GR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Vi=1V. A load of 25k</a:t>
            </a:r>
            <a:r>
              <a:rPr lang="el-GR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Ω 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is connected to the output terminal. Calculate, </a:t>
            </a:r>
          </a:p>
          <a:p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b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V</a:t>
            </a:r>
            <a:r>
              <a:rPr lang="en-US" sz="2800" b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b="1" baseline="-25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and Total Current i</a:t>
            </a:r>
            <a:r>
              <a:rPr lang="en-US" sz="2800" b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Solution:</a:t>
            </a:r>
          </a:p>
          <a:p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Given</a:t>
            </a:r>
          </a:p>
          <a:p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28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800" baseline="-250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= 10k</a:t>
            </a:r>
            <a:r>
              <a:rPr lang="el-GR" sz="28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Ω </a:t>
            </a:r>
            <a:r>
              <a:rPr lang="en-US" sz="28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pPr lvl="1"/>
            <a:r>
              <a:rPr lang="en-US" sz="2800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Rf</a:t>
            </a:r>
            <a:r>
              <a:rPr lang="en-US" sz="28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= 100k</a:t>
            </a:r>
            <a:r>
              <a:rPr lang="el-GR" sz="28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sz="28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pPr lvl="1"/>
            <a:r>
              <a:rPr lang="en-US" sz="28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Vi=1V, </a:t>
            </a:r>
          </a:p>
          <a:p>
            <a:pPr lvl="1"/>
            <a:r>
              <a:rPr lang="en-US" sz="28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A load of 25k</a:t>
            </a:r>
            <a:r>
              <a:rPr lang="el-GR" sz="28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Ω </a:t>
            </a:r>
            <a:endParaRPr lang="en-US" sz="2800" dirty="0" smtClean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9872" y="3217118"/>
            <a:ext cx="5448300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47664" y="332656"/>
            <a:ext cx="1494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Problem</a:t>
            </a:r>
            <a:endParaRPr lang="en-IN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95700" y="260648"/>
            <a:ext cx="5448300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3212976"/>
            <a:ext cx="7229475" cy="318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35589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Op-Amp 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Closed Loop</a:t>
            </a:r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82235" y="1419717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Non-Inverting Amplifier</a:t>
            </a:r>
            <a:endParaRPr lang="en-IN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20072" y="1610216"/>
            <a:ext cx="3744416" cy="12003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No Current Flows into the Input Terminals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Differential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Input Voltage is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Zero. Hence, Potential at 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i</a:t>
            </a:r>
            <a:endParaRPr lang="en-US" baseline="-25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8" name="Picture 4" descr="Non Inverting Op A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533546"/>
            <a:ext cx="5999295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38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35589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Op-Amp 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Closed Loop</a:t>
            </a:r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82235" y="1419717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Non - Inverting Amplifier</a:t>
            </a:r>
            <a:endParaRPr lang="en-IN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17056" y="2875002"/>
            <a:ext cx="2879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Closed-Loop Voltage </a:t>
            </a:r>
            <a:r>
              <a:rPr lang="en-IN" b="1" dirty="0" smtClean="0"/>
              <a:t>Gain is,</a:t>
            </a:r>
            <a:endParaRPr lang="en-IN" dirty="0"/>
          </a:p>
        </p:txBody>
      </p:sp>
      <p:pic>
        <p:nvPicPr>
          <p:cNvPr id="9" name="Picture 8" descr="op-amp linear outpu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35" y="4577766"/>
            <a:ext cx="2576491" cy="203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non-inverting operational amplifier gai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493" y="3501008"/>
            <a:ext cx="302812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870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52128" y="116632"/>
            <a:ext cx="1494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Problem</a:t>
            </a:r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2009" y="1196752"/>
            <a:ext cx="86764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Design an Amplifier with a gain of +5 </a:t>
            </a:r>
            <a:r>
              <a:rPr lang="en-I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using an Op-Amp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Solution:</a:t>
            </a:r>
          </a:p>
          <a:p>
            <a:pPr lvl="1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Given</a:t>
            </a:r>
          </a:p>
          <a:p>
            <a:pPr lvl="1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Gain = +5</a:t>
            </a:r>
          </a:p>
          <a:p>
            <a:endParaRPr lang="en-US" sz="28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4" descr="Non Inverting Op A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132856"/>
            <a:ext cx="5999295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77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52128" y="116632"/>
            <a:ext cx="1494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Problem</a:t>
            </a:r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2009" y="1196752"/>
            <a:ext cx="867645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Design an Amplifier with a gain of +5 </a:t>
            </a:r>
            <a:r>
              <a:rPr lang="en-I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using an Op-Amp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Solution:</a:t>
            </a:r>
          </a:p>
          <a:p>
            <a:pPr lvl="1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Given</a:t>
            </a:r>
          </a:p>
          <a:p>
            <a:pPr lvl="1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Gain = +5</a:t>
            </a:r>
          </a:p>
          <a:p>
            <a:pPr lvl="1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	Assume, R</a:t>
            </a:r>
            <a:r>
              <a:rPr lang="en-US" sz="28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= 10k</a:t>
            </a:r>
            <a:r>
              <a:rPr lang="el-GR" sz="2800" dirty="0" smtClean="0">
                <a:latin typeface="Times New Roman" pitchFamily="18" charset="0"/>
                <a:cs typeface="Times New Roman" pitchFamily="18" charset="0"/>
              </a:rPr>
              <a:t>Ω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800" baseline="-25000" dirty="0" smtClean="0">
                <a:latin typeface="Times New Roman" pitchFamily="18" charset="0"/>
                <a:cs typeface="Times New Roman" pitchFamily="18" charset="0"/>
              </a:rPr>
              <a:t>CL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= (1+ (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800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US" sz="28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))	=&gt; 	5 =	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1+ (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800" baseline="-25000" dirty="0" err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US" sz="28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)  =&gt;</a:t>
            </a:r>
          </a:p>
          <a:p>
            <a:pPr lvl="1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	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800" baseline="-25000" dirty="0" err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=	</a:t>
            </a: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40k</a:t>
            </a:r>
            <a:r>
              <a:rPr lang="el-GR" sz="3600" b="1" dirty="0" smtClean="0">
                <a:latin typeface="Times New Roman" pitchFamily="18" charset="0"/>
                <a:cs typeface="Times New Roman" pitchFamily="18" charset="0"/>
              </a:rPr>
              <a:t>Ω</a:t>
            </a:r>
            <a:endParaRPr lang="en-US" sz="2800" b="1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84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1494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Problem</a:t>
            </a:r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1409707"/>
            <a:ext cx="867645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 an Non-Inverting Amplifier, R</a:t>
            </a:r>
            <a:r>
              <a:rPr lang="en-US" sz="28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= 5k</a:t>
            </a:r>
            <a:r>
              <a:rPr lang="el-GR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Ω 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8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800" baseline="-25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= 20k</a:t>
            </a:r>
            <a:r>
              <a:rPr lang="el-GR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Vi=1V. A load of 5k</a:t>
            </a:r>
            <a:r>
              <a:rPr lang="el-GR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Ω 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is connected to the output terminal. Calculate, </a:t>
            </a:r>
          </a:p>
          <a:p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800" b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A</a:t>
            </a:r>
            <a:r>
              <a:rPr lang="en-US" sz="2800" b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CL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b="1" baseline="-25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Total Current i</a:t>
            </a:r>
            <a:r>
              <a:rPr lang="en-US" sz="2800" b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8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and direction of flow?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8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Solution:</a:t>
            </a:r>
          </a:p>
          <a:p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Given</a:t>
            </a:r>
          </a:p>
          <a:p>
            <a:pPr lvl="1"/>
            <a:r>
              <a:rPr lang="en-US" sz="28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800" baseline="-250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sz="28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5k</a:t>
            </a:r>
            <a:r>
              <a:rPr lang="el-GR" sz="28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Ω </a:t>
            </a:r>
            <a:r>
              <a:rPr lang="en-US" sz="28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pPr lvl="1"/>
            <a:r>
              <a:rPr lang="en-US" sz="2800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Rf</a:t>
            </a:r>
            <a:r>
              <a:rPr lang="en-US" sz="28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= 20k</a:t>
            </a:r>
            <a:r>
              <a:rPr lang="el-GR" sz="28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sz="28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pPr lvl="1"/>
            <a:r>
              <a:rPr lang="en-US" sz="28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Vi=1V, </a:t>
            </a:r>
          </a:p>
          <a:p>
            <a:pPr lvl="1"/>
            <a:r>
              <a:rPr lang="en-US" sz="28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A load of 5k</a:t>
            </a:r>
            <a:r>
              <a:rPr lang="el-GR" sz="28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Ω </a:t>
            </a:r>
            <a:endParaRPr lang="en-US" sz="2800" dirty="0" smtClean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338864"/>
            <a:ext cx="5077775" cy="3333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922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99592" y="335585"/>
            <a:ext cx="7848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Basic Information of Op-Amp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67744" y="1158107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Op-Amp Power Supply Connections</a:t>
            </a:r>
            <a:endParaRPr lang="en-IN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5359" y="2420888"/>
            <a:ext cx="875719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Instead of single power supply,</a:t>
            </a:r>
          </a:p>
          <a:p>
            <a:pPr marL="914400" lvl="1" indent="-457200">
              <a:buFont typeface="Wingdings" pitchFamily="2" charset="2"/>
              <a:buChar char="v"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Use resistive divider</a:t>
            </a:r>
          </a:p>
          <a:p>
            <a:pPr marL="914400" lvl="1" indent="-457200">
              <a:buFont typeface="Wingdings" pitchFamily="2" charset="2"/>
              <a:buChar char="v"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Use </a:t>
            </a:r>
            <a:r>
              <a:rPr lang="en-IN" sz="3200" dirty="0" err="1" smtClean="0">
                <a:latin typeface="Times New Roman" pitchFamily="18" charset="0"/>
                <a:cs typeface="Times New Roman" pitchFamily="18" charset="0"/>
              </a:rPr>
              <a:t>Zener</a:t>
            </a: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 Diodes</a:t>
            </a:r>
          </a:p>
          <a:p>
            <a:pPr marL="914400" lvl="1" indent="-457200">
              <a:buFont typeface="Wingdings" pitchFamily="2" charset="2"/>
              <a:buChar char="v"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Use of Potentiometer and Diodes.</a:t>
            </a:r>
          </a:p>
        </p:txBody>
      </p:sp>
    </p:spTree>
    <p:extLst>
      <p:ext uri="{BB962C8B-B14F-4D97-AF65-F5344CB8AC3E}">
        <p14:creationId xmlns:p14="http://schemas.microsoft.com/office/powerpoint/2010/main" val="186817862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1494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Problem</a:t>
            </a:r>
            <a:endParaRPr lang="en-IN" sz="2800" dirty="0"/>
          </a:p>
        </p:txBody>
      </p:sp>
      <p:sp>
        <p:nvSpPr>
          <p:cNvPr id="5" name="Rectangle 4"/>
          <p:cNvSpPr/>
          <p:nvPr/>
        </p:nvSpPr>
        <p:spPr>
          <a:xfrm>
            <a:off x="827584" y="1340768"/>
            <a:ext cx="16882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Solution:</a:t>
            </a:r>
            <a:endParaRPr lang="en-IN" sz="3200" dirty="0"/>
          </a:p>
        </p:txBody>
      </p:sp>
      <p:sp>
        <p:nvSpPr>
          <p:cNvPr id="6" name="Rectangle 5"/>
          <p:cNvSpPr/>
          <p:nvPr/>
        </p:nvSpPr>
        <p:spPr>
          <a:xfrm>
            <a:off x="1640655" y="1628800"/>
            <a:ext cx="5163593" cy="5016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=V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(1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+ (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3200" baseline="-25000" dirty="0" err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)) = 5V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CL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= V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/V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i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= 5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3200" baseline="-25000" dirty="0" err="1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= V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0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/ R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L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= 1mA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= V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= V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-V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= 0.2mA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3200" baseline="-25000" dirty="0" err="1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1.2mA</a:t>
            </a:r>
          </a:p>
        </p:txBody>
      </p:sp>
    </p:spTree>
    <p:extLst>
      <p:ext uri="{BB962C8B-B14F-4D97-AF65-F5344CB8AC3E}">
        <p14:creationId xmlns:p14="http://schemas.microsoft.com/office/powerpoint/2010/main" val="50074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35589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Op-Amp 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Closed Loop</a:t>
            </a:r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82235" y="1419717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Voltage Follower</a:t>
            </a:r>
            <a:endParaRPr lang="en-IN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Voltage Follower | Electrical4U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348880"/>
            <a:ext cx="8088589" cy="2448272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979712" y="4941168"/>
            <a:ext cx="6424451" cy="138499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800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=0;	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800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=Infinity;	 V</a:t>
            </a:r>
            <a:r>
              <a:rPr lang="en-US" sz="2800" baseline="-25000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=V</a:t>
            </a:r>
            <a:r>
              <a:rPr lang="en-US" sz="2800" baseline="-250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;	R</a:t>
            </a:r>
            <a:r>
              <a:rPr lang="en-US" sz="28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=0</a:t>
            </a:r>
          </a:p>
          <a:p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Used for Impedance Matching Circuitry.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55576" y="1938312"/>
            <a:ext cx="734481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Advantages of Voltage Follower</a:t>
            </a:r>
          </a:p>
          <a:p>
            <a:pPr lvl="1" algn="just">
              <a:buFont typeface="Wingdings" pitchFamily="2" charset="2"/>
              <a:buChar char="v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Provides power gain and current gain.</a:t>
            </a:r>
          </a:p>
          <a:p>
            <a:pPr lvl="1" algn="just">
              <a:buFont typeface="Wingdings" pitchFamily="2" charset="2"/>
              <a:buChar char="v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Low output impedance to the circuit which uses the output of the voltage follower.</a:t>
            </a:r>
          </a:p>
          <a:p>
            <a:pPr lvl="1" algn="just">
              <a:buFont typeface="Wingdings" pitchFamily="2" charset="2"/>
              <a:buChar char="v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Op-amp takes zero current from the input.</a:t>
            </a:r>
          </a:p>
          <a:p>
            <a:pPr lvl="1" algn="just">
              <a:buFont typeface="Wingdings" pitchFamily="2" charset="2"/>
              <a:buChar char="v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Loading effects can be avoided.</a:t>
            </a:r>
          </a:p>
          <a:p>
            <a:pPr algn="just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Applications of Voltage Follower</a:t>
            </a:r>
          </a:p>
          <a:p>
            <a:pPr lvl="1" algn="just">
              <a:buFont typeface="Wingdings" pitchFamily="2" charset="2"/>
              <a:buChar char="v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Buffers for logic circuits.</a:t>
            </a:r>
          </a:p>
          <a:p>
            <a:pPr lvl="1" algn="just">
              <a:buFont typeface="Wingdings" pitchFamily="2" charset="2"/>
              <a:buChar char="v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In Sample and hold circuits.</a:t>
            </a:r>
          </a:p>
          <a:p>
            <a:pPr lvl="1" algn="just">
              <a:buFont typeface="Wingdings" pitchFamily="2" charset="2"/>
              <a:buChar char="v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In Active filters.</a:t>
            </a:r>
          </a:p>
          <a:p>
            <a:pPr lvl="1" algn="just">
              <a:buFont typeface="Wingdings" pitchFamily="2" charset="2"/>
              <a:buChar char="v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In Bridge circuits via transducer.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47664" y="332656"/>
            <a:ext cx="35589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Op-Amp 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Closed Loop</a:t>
            </a:r>
            <a:endParaRPr lang="en-IN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82235" y="1419717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Voltage Follower</a:t>
            </a:r>
            <a:endParaRPr lang="en-IN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35589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Op-Amp 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Closed Loop</a:t>
            </a:r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82235" y="1419717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Differential Amplifier</a:t>
            </a:r>
            <a:endParaRPr lang="en-IN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4036" name="Picture 4" descr="https://www.electronics-tutorials.ws/wp-content/uploads/2013/08/opamp18.gif?fit=381%2C27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2060848"/>
            <a:ext cx="6048672" cy="43340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-27384"/>
            <a:ext cx="35589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Op-Amp 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Closed Loop</a:t>
            </a:r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82235" y="620688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Analysis</a:t>
            </a:r>
            <a:endParaRPr lang="en-IN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2104395"/>
            <a:ext cx="7417415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At Node ‘a’,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(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– 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)/R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+ (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– 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)/R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3   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=  0   ----- (1)</a:t>
            </a:r>
          </a:p>
          <a:p>
            <a:endParaRPr lang="en-US" baseline="30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At Node ‘b’,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(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– 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)/R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+ (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– 0)/R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4   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=  0    ----- (2)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 equation (2), put 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=R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and 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and Rearranging,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(1)  =&gt;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(1/R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– 1/R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 – (V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 = 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 	----- (3)</a:t>
            </a:r>
          </a:p>
          <a:p>
            <a:pPr marL="1257300" lvl="2" indent="-342900">
              <a:buAutoNum type="arabicParenBoth" startAt="2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(1/R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– 1/R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 – (V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 = 0	(</a:t>
            </a:r>
            <a:r>
              <a:rPr lang="ta-IN" dirty="0" smtClean="0">
                <a:latin typeface="Times New Roman" pitchFamily="18" charset="0"/>
                <a:cs typeface="Latha"/>
              </a:rPr>
              <a:t>ஃ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	 ----- (4)</a:t>
            </a:r>
          </a:p>
          <a:p>
            <a:pPr marL="342900" indent="-342900">
              <a:buAutoNum type="arabicParenBoth" startAt="2"/>
            </a:pPr>
            <a:endParaRPr lang="en-US" baseline="300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Subtract (3) – (4), </a:t>
            </a:r>
          </a:p>
          <a:p>
            <a:pPr marL="342900" indent="-342900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	-(V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 + (V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 = 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----- (5)</a:t>
            </a:r>
          </a:p>
          <a:p>
            <a:pPr marL="342900" indent="-342900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Rearranging the above, </a:t>
            </a:r>
          </a:p>
          <a:p>
            <a:pPr marL="342900" indent="-342900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		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b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= R</a:t>
            </a:r>
            <a:r>
              <a:rPr lang="en-US" b="1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US" b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(V</a:t>
            </a:r>
            <a:r>
              <a:rPr lang="en-US" b="1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-V</a:t>
            </a:r>
            <a:r>
              <a:rPr lang="en-US" b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39752" y="980728"/>
            <a:ext cx="37497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Assume, it is ideal Op-Amp,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Current in to the Op-Amp is Zero.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baseline="-25000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=0; then, </a:t>
            </a:r>
            <a:r>
              <a:rPr lang="en-US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baseline="-25000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=V</a:t>
            </a:r>
            <a:r>
              <a:rPr lang="en-US" baseline="-250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35589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Op-Amp 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Closed Loop</a:t>
            </a:r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82235" y="1419717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Differential Amplifier</a:t>
            </a:r>
            <a:endParaRPr lang="en-IN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55576" y="1938312"/>
            <a:ext cx="73448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Consider V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=V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=V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3		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Find A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CL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?</a:t>
            </a:r>
            <a:endParaRPr lang="en-US" sz="24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6082" name="Picture 2" descr="differential amplifier equati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2852936"/>
            <a:ext cx="4322730" cy="1224136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1331640" y="4581128"/>
            <a:ext cx="61926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R1 = R2 = R3 = R4 then the circuit will become a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Unity Gain Differential Amplifier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67312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Difference Mode and Common Mode Gain</a:t>
            </a:r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264024"/>
            <a:ext cx="86405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If V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= V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  =&gt; V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= ‘0’ 	(</a:t>
            </a:r>
            <a:r>
              <a:rPr lang="ta-IN" sz="2200" dirty="0" smtClean="0">
                <a:latin typeface="Times New Roman" pitchFamily="18" charset="0"/>
                <a:cs typeface="Latha"/>
              </a:rPr>
              <a:t>ஃ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both inputs are cancelled and no output - Ideal)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	But, Practically V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is not Zero for Common Mode.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6204" y="2492896"/>
            <a:ext cx="6188682" cy="26776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749300" indent="-749300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Case i: 	V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=100µV &amp; V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=50µV; then V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= V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749300" indent="-749300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Case ii:	V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=1000µV &amp; V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=950µV; then V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= V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0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is not equal to V</a:t>
            </a:r>
            <a:r>
              <a:rPr lang="en-US" sz="20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; even V</a:t>
            </a:r>
            <a:r>
              <a:rPr lang="en-US" sz="20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-V</a:t>
            </a:r>
            <a:r>
              <a:rPr lang="en-US" sz="20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is same both cases.</a:t>
            </a: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Hence, output voltage is dependent on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000" baseline="-25000" dirty="0" err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and V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CM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800" b="1" baseline="-250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CM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= (V</a:t>
            </a:r>
            <a:r>
              <a:rPr lang="en-US" sz="2800" b="1" baseline="-250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+V</a:t>
            </a:r>
            <a:r>
              <a:rPr lang="en-US" sz="2800" b="1" baseline="-250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) / 2</a:t>
            </a:r>
            <a:endParaRPr lang="en-US" sz="2800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5896" y="5805264"/>
            <a:ext cx="4376519" cy="4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Reason: Components Mismatch</a:t>
            </a:r>
            <a:endParaRPr lang="en-US" sz="2400" b="1" dirty="0">
              <a:solidFill>
                <a:schemeClr val="accent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67312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Difference Mode and Common Mode Gain</a:t>
            </a:r>
            <a:endParaRPr lang="en-IN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467544" y="1196752"/>
            <a:ext cx="5630131" cy="21236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Hence, Output Voltage is,</a:t>
            </a:r>
          </a:p>
          <a:p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= A</a:t>
            </a:r>
            <a:r>
              <a:rPr lang="en-US" sz="2400" b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+ A</a:t>
            </a:r>
            <a:r>
              <a:rPr lang="en-US" sz="2400" b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----(1)</a:t>
            </a:r>
            <a:endParaRPr lang="en-US" baseline="-250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Where, 	 A</a:t>
            </a:r>
            <a:r>
              <a:rPr lang="en-US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= Gain of Input 1, when input 2 is Grounded.</a:t>
            </a:r>
          </a:p>
          <a:p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	 A</a:t>
            </a:r>
            <a:r>
              <a:rPr lang="en-US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= Gain of Input 2, when input 1 is Grounded.</a:t>
            </a:r>
          </a:p>
          <a:p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6000" y="328498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Differential</a:t>
            </a:r>
            <a:r>
              <a:rPr lang="fr-FR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mode component : </a:t>
            </a:r>
            <a:r>
              <a:rPr lang="fr-FR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fr-FR" b="1" baseline="-25000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fr-FR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= (V</a:t>
            </a:r>
            <a:r>
              <a:rPr lang="fr-FR" b="1" baseline="-25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fr-FR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-V</a:t>
            </a:r>
            <a:r>
              <a:rPr lang="fr-FR" b="1" baseline="-25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fr-FR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) Common mode component : </a:t>
            </a:r>
            <a:r>
              <a:rPr lang="fr-FR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fr-FR" b="1" baseline="-25000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cm</a:t>
            </a:r>
            <a:r>
              <a:rPr lang="fr-FR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= (V</a:t>
            </a:r>
            <a:r>
              <a:rPr lang="fr-FR" b="1" baseline="-25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fr-FR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+V</a:t>
            </a:r>
            <a:r>
              <a:rPr lang="fr-FR" b="1" baseline="-25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fr-FR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)/2</a:t>
            </a:r>
            <a:endParaRPr lang="fr-FR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395536" y="4144431"/>
            <a:ext cx="8424936" cy="193899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V</a:t>
            </a:r>
            <a:r>
              <a:rPr kumimoji="0" lang="en-US" sz="2000" b="0" i="0" u="none" strike="noStrike" cap="none" normalizeH="0" baseline="-3000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cm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 = (V</a:t>
            </a:r>
            <a:r>
              <a:rPr kumimoji="0" lang="en-US" sz="2000" b="0" i="0" u="none" strike="noStrike" cap="none" normalizeH="0" baseline="-3000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+V</a:t>
            </a:r>
            <a:r>
              <a:rPr kumimoji="0" lang="en-US" sz="2000" b="0" i="0" u="none" strike="noStrike" cap="none" normalizeH="0" baseline="-3000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)/2  ----(2)  		 &amp;      2V</a:t>
            </a:r>
            <a:r>
              <a:rPr kumimoji="0" lang="en-US" sz="2000" b="0" i="0" u="none" strike="noStrike" cap="none" normalizeH="0" baseline="-3000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cm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 = V</a:t>
            </a:r>
            <a:r>
              <a:rPr kumimoji="0" lang="en-US" sz="2000" b="0" i="0" u="none" strike="noStrike" cap="none" normalizeH="0" baseline="-3000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1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+ V</a:t>
            </a:r>
            <a:r>
              <a:rPr kumimoji="0" lang="en-US" sz="2000" b="0" i="0" u="none" strike="noStrike" cap="none" normalizeH="0" baseline="-3000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 ---- (3)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Since                             		           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V</a:t>
            </a:r>
            <a:r>
              <a:rPr kumimoji="0" lang="en-US" sz="2000" b="0" i="0" u="none" strike="noStrike" cap="none" normalizeH="0" baseline="-3000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d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 = V</a:t>
            </a:r>
            <a:r>
              <a:rPr kumimoji="0" lang="en-US" sz="2000" b="0" i="0" u="none" strike="noStrike" cap="none" normalizeH="0" baseline="-3000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1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- V</a:t>
            </a:r>
            <a:r>
              <a:rPr kumimoji="0" lang="en-US" sz="2000" b="0" i="0" u="none" strike="noStrike" cap="none" normalizeH="0" baseline="-3000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2        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 ---- (4)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Therefore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		(3) + (4)           </a:t>
            </a:r>
            <a:r>
              <a:rPr lang="en-US" sz="20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&amp;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 	V</a:t>
            </a:r>
            <a:r>
              <a:rPr kumimoji="0" lang="en-US" sz="2000" b="0" i="0" u="none" strike="noStrike" cap="none" normalizeH="0" baseline="-3000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 =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V</a:t>
            </a:r>
            <a:r>
              <a:rPr kumimoji="0" lang="en-US" sz="2000" b="0" i="0" u="none" strike="noStrike" cap="none" normalizeH="0" baseline="-3000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cm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 +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V</a:t>
            </a:r>
            <a:r>
              <a:rPr kumimoji="0" lang="en-US" sz="2000" b="0" i="0" u="none" strike="noStrike" cap="none" normalizeH="0" baseline="-3000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d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/2 ---- (5)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and             	(3) - (4)          </a:t>
            </a:r>
            <a:r>
              <a:rPr lang="en-US" sz="20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  &amp;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      	V</a:t>
            </a:r>
            <a:r>
              <a:rPr kumimoji="0" lang="en-US" sz="2000" b="0" i="0" u="none" strike="noStrike" cap="none" normalizeH="0" baseline="-3000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 =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V</a:t>
            </a:r>
            <a:r>
              <a:rPr kumimoji="0" lang="en-US" sz="2000" b="0" i="0" u="none" strike="noStrike" cap="none" normalizeH="0" baseline="-3000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cm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 -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V</a:t>
            </a:r>
            <a:r>
              <a:rPr kumimoji="0" lang="en-US" sz="2000" b="0" i="0" u="none" strike="noStrike" cap="none" normalizeH="0" baseline="-3000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d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/2 ---- (6)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67312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Difference Mode and Common Mode Gain</a:t>
            </a:r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899592" y="1412776"/>
            <a:ext cx="6720622" cy="26776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Sub.  (5), (6) in eqn. (1), we get,</a:t>
            </a:r>
          </a:p>
          <a:p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= A</a:t>
            </a:r>
            <a:r>
              <a:rPr lang="en-US" sz="2400" b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DM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="1" baseline="-25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+ A</a:t>
            </a:r>
            <a:r>
              <a:rPr lang="en-US" sz="2400" b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CM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V</a:t>
            </a:r>
            <a:r>
              <a:rPr lang="en-US" sz="2400" b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CM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Where,</a:t>
            </a: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	Difference Mode Gain A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DM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= (1/2)(A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– A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	Common Mode Gain   A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CM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= A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+A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en-US" sz="2400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03648" y="4840704"/>
            <a:ext cx="7023076" cy="156145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Hence, Common-Mode Rejection Ratio (CMRR) is, </a:t>
            </a:r>
          </a:p>
          <a:p>
            <a:pPr>
              <a:lnSpc>
                <a:spcPct val="200000"/>
              </a:lnSpc>
            </a:pPr>
            <a:r>
              <a:rPr lang="en-US" sz="2800" b="1" baseline="-250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CMRR (</a:t>
            </a:r>
            <a:r>
              <a:rPr lang="el-GR" sz="2800" b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ρ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) = | A</a:t>
            </a:r>
            <a:r>
              <a:rPr lang="en-US" sz="2800" b="1" baseline="-250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DM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/ A</a:t>
            </a:r>
            <a:r>
              <a:rPr lang="en-US" sz="2800" b="1" baseline="-250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CM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|</a:t>
            </a:r>
            <a:endParaRPr lang="en-US" sz="2800" b="1" baseline="-250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3648" y="3976608"/>
            <a:ext cx="7023076" cy="89255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Hence, Common-Mode Rejection Ratio (CMRR) is, </a:t>
            </a:r>
          </a:p>
          <a:p>
            <a:r>
              <a:rPr lang="en-US" sz="2800" b="1" baseline="-250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CMRR (</a:t>
            </a:r>
            <a:r>
              <a:rPr lang="el-GR" sz="2800" b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ρ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) = | A</a:t>
            </a:r>
            <a:r>
              <a:rPr lang="en-US" sz="2800" b="1" baseline="-250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DM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/ A</a:t>
            </a:r>
            <a:r>
              <a:rPr lang="en-US" sz="2800" b="1" baseline="-250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CM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|</a:t>
            </a:r>
            <a:endParaRPr lang="en-US" sz="2800" b="1" baseline="-250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47664" y="332656"/>
            <a:ext cx="52437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Common Mode Rejection Ratio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75656" y="2852936"/>
            <a:ext cx="5976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CMMR = Differential mode gain / Common-mode gain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018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6493" y="908720"/>
            <a:ext cx="4257675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1403648" y="5949280"/>
            <a:ext cx="6696744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Ref.::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  <a:hlinkClick r:id="rId3"/>
              </a:rPr>
              <a:t>https://www.youtube.com/watch?v=hpCu3HbAiWg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35618" y="3356992"/>
            <a:ext cx="45512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CMRR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used to be in the range of 80 to 100 dB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504" y="5065633"/>
            <a:ext cx="8989833" cy="37959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Ideally, ADM is Large and ACM is Zero; So that, CMRR = HIGH (for Good Op-Amp).</a:t>
            </a:r>
            <a:endParaRPr lang="en-US" sz="2800" b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3500</TotalTime>
  <Words>3837</Words>
  <Application>Microsoft Office PowerPoint</Application>
  <PresentationFormat>On-screen Show (4:3)</PresentationFormat>
  <Paragraphs>749</Paragraphs>
  <Slides>169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169</vt:i4>
      </vt:variant>
    </vt:vector>
  </HeadingPairs>
  <TitlesOfParts>
    <vt:vector size="172" baseType="lpstr">
      <vt:lpstr>Office Theme</vt:lpstr>
      <vt:lpstr>Equation</vt:lpstr>
      <vt:lpstr>方程式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INTEGRATED CAPACITORS AND INDUCTORS</vt:lpstr>
      <vt:lpstr>INTEGRATED CAPACITORS</vt:lpstr>
      <vt:lpstr>1] JUNCTION CAPACITOR</vt:lpstr>
      <vt:lpstr>Description</vt:lpstr>
      <vt:lpstr>Conditions</vt:lpstr>
      <vt:lpstr>Inference</vt:lpstr>
      <vt:lpstr>2]MOS AND THIN FILM CAPACITOR</vt:lpstr>
      <vt:lpstr>MOS</vt:lpstr>
      <vt:lpstr>Inference</vt:lpstr>
      <vt:lpstr>THIN FILM CAPACITOR</vt:lpstr>
      <vt:lpstr>Comparison</vt:lpstr>
      <vt:lpstr>INTEGRATED INDUCTORS</vt:lpstr>
      <vt:lpstr>Applications</vt:lpstr>
      <vt:lpstr>MONOLITHIC DIODES AND SCHOTTKY BARRIER DIODE</vt:lpstr>
      <vt:lpstr>VARIOUS DIODE STRUCTURE:</vt:lpstr>
      <vt:lpstr>TYPICAL VALUES:</vt:lpstr>
      <vt:lpstr>DEFINITION:</vt:lpstr>
      <vt:lpstr>Cross section of a monolithic diode:</vt:lpstr>
      <vt:lpstr>OHMIC CONTACT          RECTIFYING CONTACT</vt:lpstr>
      <vt:lpstr>VI CHARACTERISTICS:</vt:lpstr>
      <vt:lpstr>SCHOTTKY DIODE:</vt:lpstr>
      <vt:lpstr>FEATURES OF SCHOTTKY DIODE: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Administrator</cp:lastModifiedBy>
  <cp:revision>1145</cp:revision>
  <dcterms:created xsi:type="dcterms:W3CDTF">2020-08-04T06:32:17Z</dcterms:created>
  <dcterms:modified xsi:type="dcterms:W3CDTF">2022-03-28T06:45:18Z</dcterms:modified>
</cp:coreProperties>
</file>